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sldIdLst>
    <p:sldId id="411" r:id="rId2"/>
    <p:sldId id="373" r:id="rId3"/>
    <p:sldId id="383" r:id="rId4"/>
    <p:sldId id="384" r:id="rId5"/>
    <p:sldId id="386" r:id="rId6"/>
    <p:sldId id="387" r:id="rId7"/>
    <p:sldId id="388" r:id="rId8"/>
    <p:sldId id="389" r:id="rId9"/>
    <p:sldId id="390" r:id="rId10"/>
    <p:sldId id="391" r:id="rId11"/>
    <p:sldId id="392" r:id="rId12"/>
    <p:sldId id="318" r:id="rId13"/>
    <p:sldId id="410" r:id="rId14"/>
    <p:sldId id="393" r:id="rId15"/>
    <p:sldId id="395" r:id="rId16"/>
    <p:sldId id="396" r:id="rId17"/>
    <p:sldId id="399" r:id="rId18"/>
    <p:sldId id="400" r:id="rId19"/>
    <p:sldId id="401" r:id="rId20"/>
    <p:sldId id="402" r:id="rId21"/>
    <p:sldId id="404" r:id="rId22"/>
    <p:sldId id="405" r:id="rId23"/>
    <p:sldId id="258" r:id="rId24"/>
    <p:sldId id="416" r:id="rId25"/>
    <p:sldId id="370" r:id="rId26"/>
    <p:sldId id="261" r:id="rId27"/>
    <p:sldId id="299" r:id="rId28"/>
    <p:sldId id="363" r:id="rId29"/>
    <p:sldId id="302" r:id="rId30"/>
    <p:sldId id="362" r:id="rId31"/>
    <p:sldId id="326" r:id="rId32"/>
    <p:sldId id="325" r:id="rId33"/>
    <p:sldId id="350" r:id="rId34"/>
    <p:sldId id="372" r:id="rId35"/>
    <p:sldId id="364" r:id="rId36"/>
    <p:sldId id="358" r:id="rId37"/>
    <p:sldId id="359" r:id="rId38"/>
    <p:sldId id="360" r:id="rId39"/>
    <p:sldId id="361" r:id="rId40"/>
    <p:sldId id="374" r:id="rId41"/>
    <p:sldId id="375" r:id="rId42"/>
    <p:sldId id="371" r:id="rId43"/>
    <p:sldId id="351" r:id="rId44"/>
    <p:sldId id="342" r:id="rId45"/>
    <p:sldId id="343" r:id="rId46"/>
    <p:sldId id="355" r:id="rId47"/>
    <p:sldId id="352" r:id="rId48"/>
    <p:sldId id="356" r:id="rId49"/>
    <p:sldId id="344" r:id="rId50"/>
    <p:sldId id="357" r:id="rId51"/>
    <p:sldId id="268" r:id="rId52"/>
    <p:sldId id="304" r:id="rId53"/>
    <p:sldId id="365" r:id="rId54"/>
    <p:sldId id="273" r:id="rId55"/>
    <p:sldId id="311" r:id="rId56"/>
    <p:sldId id="312" r:id="rId57"/>
    <p:sldId id="327" r:id="rId58"/>
    <p:sldId id="366" r:id="rId59"/>
    <p:sldId id="330" r:id="rId60"/>
    <p:sldId id="331" r:id="rId61"/>
    <p:sldId id="379" r:id="rId62"/>
    <p:sldId id="328" r:id="rId63"/>
    <p:sldId id="329" r:id="rId64"/>
    <p:sldId id="367" r:id="rId65"/>
    <p:sldId id="415" r:id="rId66"/>
    <p:sldId id="376"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B1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78" autoAdjust="0"/>
    <p:restoredTop sz="93883" autoAdjust="0"/>
  </p:normalViewPr>
  <p:slideViewPr>
    <p:cSldViewPr snapToGrid="0">
      <p:cViewPr varScale="1">
        <p:scale>
          <a:sx n="115" d="100"/>
          <a:sy n="115" d="100"/>
        </p:scale>
        <p:origin x="11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2024/10/21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26</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51</a:t>
            </a:fld>
            <a:endParaRPr lang="zh-CN" altLang="en-US"/>
          </a:p>
        </p:txBody>
      </p:sp>
    </p:spTree>
    <p:extLst>
      <p:ext uri="{BB962C8B-B14F-4D97-AF65-F5344CB8AC3E}">
        <p14:creationId xmlns:p14="http://schemas.microsoft.com/office/powerpoint/2010/main" val="193296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2024/10/21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2024/10/21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2024/10/21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2024/10/21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370.png"/></Relationships>
</file>

<file path=ppt/slides/_rels/slide1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320.pn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340.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emf"/><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png"/><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2.jp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4.jp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emf"/></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67.emf"/></Relationships>
</file>

<file path=ppt/slides/_rels/slide6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94003F"/>
                </a:solidFill>
              </a:rPr>
              <a:t>第四章 观察</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04725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绕</a:t>
            </a:r>
            <a:r>
              <a:rPr lang="en-US" altLang="zh-CN" dirty="0"/>
              <a:t>z</a:t>
            </a:r>
            <a:r>
              <a:rPr lang="zh-CN" altLang="en-US" dirty="0"/>
              <a:t>轴的旋转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latin typeface="Microsoft YaHei" charset="-122"/>
                    <a:ea typeface="Microsoft YaHei" charset="-122"/>
                    <a:cs typeface="Microsoft YaHei" charset="-122"/>
                  </a:rPr>
                  <a:t>在三维空间中绕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轴旋转，点的</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坐标不变</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等价于在</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常数的平面上进行二维旋转</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其齐次坐标表示为</a:t>
                </a:r>
                <a:r>
                  <a:rPr lang="zh-CN" altLang="en-US"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𝑹</m:t>
                    </m:r>
                    <m:r>
                      <a:rPr lang="en-US" altLang="zh-CN" sz="4000" b="1" i="1" baseline="-25000" dirty="0" err="1">
                        <a:latin typeface="Cambria Math" charset="0"/>
                        <a:ea typeface="Microsoft YaHei" charset="-122"/>
                        <a:cs typeface="Microsoft YaHei" charset="-122"/>
                      </a:rPr>
                      <m:t>𝒛</m:t>
                    </m:r>
                    <m:r>
                      <a:rPr lang="en-US" altLang="zh-CN" i="1" dirty="0">
                        <a:latin typeface="Cambria Math" charset="0"/>
                        <a:ea typeface="Microsoft YaHei" charset="-122"/>
                        <a:cs typeface="Microsoft YaHei" charset="-122"/>
                      </a:rPr>
                      <m:t>(</m:t>
                    </m:r>
                    <m:r>
                      <a:rPr lang="en-US" altLang="zh-CN" i="1">
                        <a:latin typeface="Cambria Math" charset="0"/>
                        <a:ea typeface="Cambria Math" charset="0"/>
                        <a:cs typeface="Cambria Math" charset="0"/>
                      </a:rPr>
                      <m:t>𝜃</m:t>
                    </m:r>
                    <m:r>
                      <a:rPr lang="en-US" altLang="zh-CN" i="1" dirty="0">
                        <a:latin typeface="Cambria Math" charset="0"/>
                        <a:ea typeface="Microsoft YaHei" charset="-122"/>
                        <a:cs typeface="Microsoft YaHei" charset="-122"/>
                      </a:rPr>
                      <m:t>)</m:t>
                    </m:r>
                    <m:r>
                      <a:rPr lang="en-US" altLang="zh-CN" b="1" i="1" dirty="0">
                        <a:latin typeface="Cambria Math" charset="0"/>
                        <a:ea typeface="Microsoft YaHei" charset="-122"/>
                        <a:cs typeface="Microsoft YaHei" charset="-122"/>
                      </a:rPr>
                      <m:t>𝒑</m:t>
                    </m:r>
                  </m:oMath>
                </a14:m>
                <a:endParaRPr lang="zh-CN" altLang="en-US" dirty="0">
                  <a:latin typeface="Microsoft YaHei" charset="-122"/>
                  <a:ea typeface="Microsoft YaHei" charset="-122"/>
                  <a:cs typeface="Microsoft YaHei" charset="-122"/>
                </a:endParaRPr>
              </a:p>
              <a:p>
                <a:r>
                  <a:rPr lang="zh-CN" altLang="en-US" dirty="0"/>
                  <a:t>其中旋转矩阵为</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2040622" y="2154615"/>
                <a:ext cx="3457870" cy="138499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𝑥</m:t>
                      </m:r>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𝑥</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𝑐𝑜𝑠</m:t>
                      </m:r>
                      <m:r>
                        <a:rPr lang="en-US" altLang="zh-CN" sz="2800" i="1" smtClean="0">
                          <a:latin typeface="Cambria Math" charset="0"/>
                          <a:ea typeface="Cambria Math" charset="0"/>
                          <a:cs typeface="Cambria Math" charset="0"/>
                        </a:rPr>
                        <m:t>𝜃</m:t>
                      </m:r>
                      <m:r>
                        <a:rPr lang="zh-CN" altLang="en-US" sz="2800" b="0" i="1" smtClean="0">
                          <a:latin typeface="Cambria Math" charset="0"/>
                          <a:ea typeface="Cambria Math" charset="0"/>
                          <a:cs typeface="Cambria Math" charset="0"/>
                        </a:rPr>
                        <m:t> </m:t>
                      </m:r>
                      <m:r>
                        <a:rPr lang="en-US" altLang="zh-CN" sz="2800" i="1" smtClean="0">
                          <a:latin typeface="Cambria Math" charset="0"/>
                          <a:cs typeface="Times New Roman" pitchFamily="18" charset="0"/>
                        </a:rPr>
                        <m:t>–</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dirty="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𝑦</m:t>
                      </m:r>
                      <m:r>
                        <a:rPr lang="en-US" altLang="zh-CN" sz="2800" i="1" smtClean="0">
                          <a:latin typeface="Cambria Math" charset="0"/>
                          <a:cs typeface="Times New Roman" pitchFamily="18" charset="0"/>
                        </a:rPr>
                        <m:t>’=</m:t>
                      </m:r>
                      <m:func>
                        <m:funcPr>
                          <m:ctrlPr>
                            <a:rPr lang="en-US" altLang="zh-CN" sz="2800" i="1"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x</m:t>
                          </m:r>
                          <m:r>
                            <a:rPr lang="zh-CN" altLang="en-US" sz="2800" b="0" i="0" smtClean="0">
                              <a:latin typeface="Cambria Math" charset="0"/>
                              <a:cs typeface="Times New Roman" pitchFamily="18" charset="0"/>
                            </a:rPr>
                            <m:t> </m:t>
                          </m:r>
                          <m:r>
                            <m:rPr>
                              <m:sty m:val="p"/>
                            </m:rPr>
                            <a:rPr lang="en-US" altLang="zh-CN" sz="2800" i="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cos</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𝑧</m:t>
                      </m:r>
                      <m:r>
                        <a:rPr lang="en-US" altLang="zh-CN" sz="2800" i="1" smtClean="0">
                          <a:latin typeface="Cambria Math" charset="0"/>
                          <a:cs typeface="Times New Roman" pitchFamily="18" charset="0"/>
                        </a:rPr>
                        <m:t>’ =</m:t>
                      </m:r>
                      <m:r>
                        <a:rPr lang="en-US" altLang="zh-CN" sz="2800" i="1" smtClean="0">
                          <a:latin typeface="Cambria Math" charset="0"/>
                          <a:cs typeface="Times New Roman" pitchFamily="18" charset="0"/>
                        </a:rPr>
                        <m:t>𝑧</m:t>
                      </m:r>
                    </m:oMath>
                  </m:oMathPara>
                </a14:m>
                <a:endParaRPr lang="en-US" altLang="zh-CN" sz="2800" dirty="0">
                  <a:latin typeface="Times New Roman" pitchFamily="18" charset="0"/>
                  <a:cs typeface="Times New Roman" pitchFamily="18"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2040622" y="2154615"/>
                <a:ext cx="3457870" cy="1384995"/>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graphicFrame>
        <p:nvGraphicFramePr>
          <p:cNvPr id="6" name="Object 2"/>
          <p:cNvGraphicFramePr>
            <a:graphicFrameLocks noChangeAspect="1"/>
          </p:cNvGraphicFramePr>
          <p:nvPr/>
        </p:nvGraphicFramePr>
        <p:xfrm>
          <a:off x="3774467" y="4578470"/>
          <a:ext cx="3448050" cy="2159000"/>
        </p:xfrm>
        <a:graphic>
          <a:graphicData uri="http://schemas.openxmlformats.org/presentationml/2006/ole">
            <mc:AlternateContent xmlns:mc="http://schemas.openxmlformats.org/markup-compatibility/2006">
              <mc:Choice xmlns:v="urn:schemas-microsoft-com:vml" Requires="v">
                <p:oleObj spid="_x0000_s3080" name="Equation" r:id="rId5" imgW="1460160" imgH="914400" progId="Equation.3">
                  <p:embed/>
                </p:oleObj>
              </mc:Choice>
              <mc:Fallback>
                <p:oleObj name="Equation" r:id="rId5" imgW="14601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467" y="4578470"/>
                        <a:ext cx="34480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 Box 6"/>
              <p:cNvSpPr txBox="1">
                <a:spLocks noChangeArrowheads="1"/>
              </p:cNvSpPr>
              <p:nvPr/>
            </p:nvSpPr>
            <p:spPr>
              <a:xfrm>
                <a:off x="1535945" y="5443736"/>
                <a:ext cx="2347912" cy="448866"/>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 </m:t>
                      </m:r>
                      <m:r>
                        <a:rPr kumimoji="0" lang="en-US" altLang="zh-CN" sz="2400" b="1" i="1" u="none" strike="noStrike" kern="1200" cap="none" spc="0" normalizeH="0" baseline="0" noProof="0" dirty="0" err="1"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25000" noProof="0" dirty="0" err="1" smtClean="0">
                          <a:ln>
                            <a:noFill/>
                          </a:ln>
                          <a:solidFill>
                            <a:schemeClr val="tx1"/>
                          </a:solidFill>
                          <a:effectLst/>
                          <a:uLnTx/>
                          <a:uFillTx/>
                          <a:latin typeface="Cambria Math" charset="0"/>
                          <a:ea typeface="微软雅黑" panose="020B0503020204020204" pitchFamily="34" charset="-122"/>
                        </a:rPr>
                        <m:t>𝑧</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m:t>
                      </m:r>
                      <m:r>
                        <a:rPr lang="en-US" altLang="zh-CN" sz="2400" i="1">
                          <a:latin typeface="Cambria Math" charset="0"/>
                          <a:ea typeface="Cambria Math" charset="0"/>
                          <a:cs typeface="Cambria Math" charset="0"/>
                        </a:rPr>
                        <m:t>𝜃</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m:t>
                      </m:r>
                    </m:oMath>
                  </m:oMathPara>
                </a14:m>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a:xfrm>
                <a:off x="1535945" y="5443736"/>
                <a:ext cx="2347912" cy="448866"/>
              </a:xfrm>
              <a:prstGeom prst="rect">
                <a:avLst/>
              </a:prstGeom>
              <a:blipFill rotWithShape="0">
                <a:blip r:embed="rId7"/>
                <a:stretch>
                  <a:fillRect t="-112162" b="-129730"/>
                </a:stretch>
              </a:blipFill>
            </p:spPr>
            <p:txBody>
              <a:bodyPr/>
              <a:lstStyle/>
              <a:p>
                <a:r>
                  <a:rPr lang="en-US">
                    <a:noFill/>
                  </a:rPr>
                  <a:t> </a:t>
                </a:r>
              </a:p>
            </p:txBody>
          </p:sp>
        </mc:Fallback>
      </mc:AlternateContent>
    </p:spTree>
    <p:extLst>
      <p:ext uri="{BB962C8B-B14F-4D97-AF65-F5344CB8AC3E}">
        <p14:creationId xmlns:p14="http://schemas.microsoft.com/office/powerpoint/2010/main" val="72255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绕</a:t>
            </a:r>
            <a:r>
              <a:rPr lang="en-US" altLang="zh-CN" dirty="0"/>
              <a:t>x</a:t>
            </a:r>
            <a:r>
              <a:rPr lang="zh-CN" altLang="en-US" dirty="0"/>
              <a:t>和</a:t>
            </a:r>
            <a:r>
              <a:rPr lang="en-US" altLang="zh-CN" dirty="0"/>
              <a:t>y</a:t>
            </a:r>
            <a:r>
              <a:rPr lang="zh-CN" altLang="en-US" dirty="0"/>
              <a:t>轴的旋转</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与绕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轴的旋转完全类似</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坐标不变</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坐标不变</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457330" y="3436937"/>
                <a:ext cx="2321040" cy="685800"/>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𝑥</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457330" y="3436937"/>
                <a:ext cx="2321040" cy="685800"/>
              </a:xfrm>
              <a:prstGeom prst="rect">
                <a:avLst/>
              </a:prstGeom>
              <a:blipFill rotWithShape="0">
                <a:blip r:embed="rId3"/>
                <a:stretch>
                  <a:fillRect t="-69643" b="-5714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457330" y="5113337"/>
                <a:ext cx="2397240" cy="658814"/>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𝑦</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457330" y="5113337"/>
                <a:ext cx="2397240" cy="658814"/>
              </a:xfrm>
              <a:prstGeom prst="rect">
                <a:avLst/>
              </a:prstGeom>
              <a:blipFill rotWithShape="0">
                <a:blip r:embed="rId4"/>
                <a:stretch>
                  <a:fillRect t="-72222" b="-62963"/>
                </a:stretch>
              </a:blipFill>
              <a:ln w="12700">
                <a:noFill/>
                <a:miter lim="800000"/>
                <a:headEnd type="none" w="sm" len="sm"/>
                <a:tailEnd type="none" w="sm" len="sm"/>
              </a:ln>
            </p:spPr>
            <p:txBody>
              <a:bodyPr/>
              <a:lstStyle/>
              <a:p>
                <a:r>
                  <a:rPr lang="en-US">
                    <a:noFill/>
                  </a:rPr>
                  <a:t> </a:t>
                </a:r>
              </a:p>
            </p:txBody>
          </p:sp>
        </mc:Fallback>
      </mc:AlternateContent>
      <p:graphicFrame>
        <p:nvGraphicFramePr>
          <p:cNvPr id="7" name="Object 2"/>
          <p:cNvGraphicFramePr>
            <a:graphicFrameLocks noChangeAspect="1"/>
          </p:cNvGraphicFramePr>
          <p:nvPr/>
        </p:nvGraphicFramePr>
        <p:xfrm>
          <a:off x="3749795" y="2751137"/>
          <a:ext cx="2619375" cy="1700213"/>
        </p:xfrm>
        <a:graphic>
          <a:graphicData uri="http://schemas.openxmlformats.org/presentationml/2006/ole">
            <mc:AlternateContent xmlns:mc="http://schemas.openxmlformats.org/markup-compatibility/2006">
              <mc:Choice xmlns:v="urn:schemas-microsoft-com:vml" Requires="v">
                <p:oleObj spid="_x0000_s4110" name="Equation" r:id="rId5" imgW="1409400" imgH="914400" progId="Equation.3">
                  <p:embed/>
                </p:oleObj>
              </mc:Choice>
              <mc:Fallback>
                <p:oleObj name="Equation" r:id="rId5" imgW="14094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795" y="2751137"/>
                        <a:ext cx="2619375"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3748208" y="4653756"/>
          <a:ext cx="2620962" cy="1700213"/>
        </p:xfrm>
        <a:graphic>
          <a:graphicData uri="http://schemas.openxmlformats.org/presentationml/2006/ole">
            <mc:AlternateContent xmlns:mc="http://schemas.openxmlformats.org/markup-compatibility/2006">
              <mc:Choice xmlns:v="urn:schemas-microsoft-com:vml" Requires="v">
                <p:oleObj spid="_x0000_s4111" name="Equation" r:id="rId7" imgW="1409400" imgH="914400" progId="Equation.3">
                  <p:embed/>
                </p:oleObj>
              </mc:Choice>
              <mc:Fallback>
                <p:oleObj name="Equation" r:id="rId7" imgW="14094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8208" y="4653756"/>
                        <a:ext cx="2620962"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81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刚体变换</a:t>
            </a:r>
          </a:p>
        </p:txBody>
      </p:sp>
      <p:sp>
        <p:nvSpPr>
          <p:cNvPr id="3" name="内容占位符 2"/>
          <p:cNvSpPr>
            <a:spLocks noGrp="1"/>
          </p:cNvSpPr>
          <p:nvPr>
            <p:ph idx="1"/>
          </p:nvPr>
        </p:nvSpPr>
        <p:spPr/>
        <p:txBody>
          <a:bodyPr>
            <a:normAutofit/>
          </a:bodyPr>
          <a:lstStyle/>
          <a:p>
            <a:r>
              <a:rPr lang="zh-CN" altLang="en-US" dirty="0"/>
              <a:t>平移与旋转变换合称为</a:t>
            </a:r>
            <a:r>
              <a:rPr lang="zh-CN" altLang="en-US" dirty="0">
                <a:solidFill>
                  <a:srgbClr val="0000FF"/>
                </a:solidFill>
              </a:rPr>
              <a:t>刚体变换</a:t>
            </a:r>
            <a:endParaRPr lang="en-US" altLang="zh-CN" dirty="0">
              <a:solidFill>
                <a:srgbClr val="0000FF"/>
              </a:solidFill>
            </a:endParaRPr>
          </a:p>
          <a:p>
            <a:pPr lvl="1"/>
            <a:r>
              <a:rPr lang="zh-CN" altLang="en-US" dirty="0"/>
              <a:t>只改变对象的位置和定向</a:t>
            </a:r>
            <a:endParaRPr lang="en-US" altLang="zh-CN" dirty="0"/>
          </a:p>
          <a:p>
            <a:endParaRPr lang="en-US" altLang="zh-CN" sz="3000" dirty="0"/>
          </a:p>
          <a:p>
            <a:r>
              <a:rPr lang="zh-CN" altLang="en-US" dirty="0"/>
              <a:t>非刚体变换</a:t>
            </a:r>
            <a:endParaRPr lang="en-US" altLang="zh-CN" sz="2400" dirty="0"/>
          </a:p>
          <a:p>
            <a:pPr lvl="1">
              <a:buClr>
                <a:schemeClr val="tx1"/>
              </a:buClr>
            </a:pPr>
            <a:r>
              <a:rPr lang="zh-CN" altLang="en-US" sz="1800" dirty="0"/>
              <a:t>缩放、反射、错切</a:t>
            </a:r>
            <a:endParaRPr lang="en-US" altLang="zh-CN" sz="1800" dirty="0"/>
          </a:p>
          <a:p>
            <a:endParaRPr lang="en-US" altLang="zh-CN" sz="1800" dirty="0"/>
          </a:p>
          <a:p>
            <a:endParaRPr lang="en-US" altLang="zh-CN" sz="1800" dirty="0"/>
          </a:p>
          <a:p>
            <a:pPr marL="457200" lvl="1" indent="0">
              <a:buClr>
                <a:schemeClr val="tx1"/>
              </a:buClr>
              <a:buNone/>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8" name="Picture 2" descr="E:\CG\交互式计算机图形学—基于OpenGL着色器的自顶向下方法（第六版）\Figures\CHAPTER03 JPEG\an03f37.jpg"/>
          <p:cNvPicPr>
            <a:picLocks noChangeAspect="1" noChangeArrowheads="1"/>
          </p:cNvPicPr>
          <p:nvPr/>
        </p:nvPicPr>
        <p:blipFill>
          <a:blip r:embed="rId2" cstate="print"/>
          <a:srcRect/>
          <a:stretch>
            <a:fillRect/>
          </a:stretch>
        </p:blipFill>
        <p:spPr bwMode="auto">
          <a:xfrm>
            <a:off x="3871402" y="2285287"/>
            <a:ext cx="4643948" cy="4207588"/>
          </a:xfrm>
          <a:prstGeom prst="rect">
            <a:avLst/>
          </a:prstGeom>
          <a:noFill/>
        </p:spPr>
      </p:pic>
    </p:spTree>
    <p:extLst>
      <p:ext uri="{BB962C8B-B14F-4D97-AF65-F5344CB8AC3E}">
        <p14:creationId xmlns:p14="http://schemas.microsoft.com/office/powerpoint/2010/main" val="15933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缩放变换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沿每个坐标轴伸展或收缩（</a:t>
            </a:r>
            <a:r>
              <a:rPr lang="zh-CN" altLang="en-US" dirty="0">
                <a:solidFill>
                  <a:srgbClr val="0000FF"/>
                </a:solidFill>
                <a:latin typeface="Microsoft YaHei" charset="-122"/>
                <a:ea typeface="Microsoft YaHei" charset="-122"/>
                <a:cs typeface="Microsoft YaHei" charset="-122"/>
              </a:rPr>
              <a:t>原点为不动点</a:t>
            </a:r>
            <a:r>
              <a:rPr lang="zh-CN" altLang="en-US" dirty="0">
                <a:latin typeface="Microsoft YaHei" charset="-122"/>
                <a:ea typeface="Microsoft YaHei" charset="-122"/>
                <a:cs typeface="Microsoft YaHei" charset="-122"/>
              </a:rPr>
              <a:t>）</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6" name="图片 5"/>
          <p:cNvPicPr>
            <a:picLocks noChangeAspect="1"/>
          </p:cNvPicPr>
          <p:nvPr/>
        </p:nvPicPr>
        <p:blipFill>
          <a:blip r:embed="rId2"/>
          <a:stretch>
            <a:fillRect/>
          </a:stretch>
        </p:blipFill>
        <p:spPr>
          <a:xfrm>
            <a:off x="4767499" y="1918573"/>
            <a:ext cx="3600816" cy="3891077"/>
          </a:xfrm>
          <a:prstGeom prst="rect">
            <a:avLst/>
          </a:prstGeom>
        </p:spPr>
      </p:pic>
      <p:pic>
        <p:nvPicPr>
          <p:cNvPr id="5" name="图片 6"/>
          <p:cNvPicPr>
            <a:picLocks noChangeAspect="1"/>
          </p:cNvPicPr>
          <p:nvPr/>
        </p:nvPicPr>
        <p:blipFill>
          <a:blip r:embed="rId3"/>
          <a:stretch>
            <a:fillRect/>
          </a:stretch>
        </p:blipFill>
        <p:spPr>
          <a:xfrm>
            <a:off x="1062284" y="4264373"/>
            <a:ext cx="4289196" cy="1816149"/>
          </a:xfrm>
          <a:prstGeom prst="rect">
            <a:avLst/>
          </a:prstGeom>
        </p:spPr>
      </p:pic>
    </p:spTree>
    <p:extLst>
      <p:ext uri="{BB962C8B-B14F-4D97-AF65-F5344CB8AC3E}">
        <p14:creationId xmlns:p14="http://schemas.microsoft.com/office/powerpoint/2010/main" val="48339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变换的级联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多个变换依次作用于点 </a:t>
                </a:r>
                <a14:m>
                  <m:oMath xmlns:m="http://schemas.openxmlformats.org/officeDocument/2006/math">
                    <m:r>
                      <a:rPr lang="en-US" altLang="zh-CN" b="1" i="1" smtClean="0">
                        <a:latin typeface="Cambria Math" charset="0"/>
                      </a:rPr>
                      <m:t>𝒑</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𝑪𝑩𝑨</m:t>
                    </m:r>
                    <m:r>
                      <a:rPr lang="en-US" altLang="zh-CN" i="1" dirty="0">
                        <a:latin typeface="Cambria Math" charset="0"/>
                      </a:rPr>
                      <m:t>𝒑</m:t>
                    </m:r>
                  </m:oMath>
                </a14:m>
                <a:endParaRPr lang="en-US" altLang="zh-CN" dirty="0"/>
              </a:p>
              <a:p>
                <a:endParaRPr lang="en-US" altLang="zh-CN" dirty="0"/>
              </a:p>
              <a:p>
                <a:endParaRPr lang="en-US" altLang="zh-CN" dirty="0"/>
              </a:p>
              <a:p>
                <a:endParaRPr lang="en-US" altLang="zh-CN" dirty="0"/>
              </a:p>
              <a:p>
                <a:endParaRPr lang="en-US" altLang="zh-CN" dirty="0"/>
              </a:p>
              <a:p>
                <a:r>
                  <a:rPr lang="zh-CN" altLang="en-US" dirty="0"/>
                  <a:t>变换的级联：  </a:t>
                </a:r>
                <a14:m>
                  <m:oMath xmlns:m="http://schemas.openxmlformats.org/officeDocument/2006/math">
                    <m:r>
                      <a:rPr lang="zh-CN" altLang="en-US" i="1" dirty="0" smtClean="0">
                        <a:latin typeface="Cambria Math" charset="0"/>
                      </a:rPr>
                      <m:t>𝑴</m:t>
                    </m:r>
                    <m:r>
                      <a:rPr lang="en-US" altLang="zh-CN" i="1" dirty="0">
                        <a:latin typeface="Cambria Math" charset="0"/>
                      </a:rPr>
                      <m:t>=</m:t>
                    </m:r>
                    <m:r>
                      <a:rPr lang="en-US" altLang="zh-CN" i="1" dirty="0">
                        <a:solidFill>
                          <a:srgbClr val="00B0F0"/>
                        </a:solidFill>
                        <a:latin typeface="Cambria Math" charset="0"/>
                      </a:rPr>
                      <m:t>𝑪𝑩𝑨</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𝑴</m:t>
                    </m:r>
                    <m:r>
                      <a:rPr lang="en-US" altLang="zh-CN" i="1" dirty="0">
                        <a:latin typeface="Cambria Math" charset="0"/>
                      </a:rPr>
                      <m:t>𝒑</m:t>
                    </m:r>
                  </m:oMath>
                </a14:m>
                <a:endParaRPr lang="en-US" altLang="zh-CN" dirty="0"/>
              </a:p>
              <a:p>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5" name="图片 4"/>
          <p:cNvPicPr>
            <a:picLocks noChangeAspect="1"/>
          </p:cNvPicPr>
          <p:nvPr/>
        </p:nvPicPr>
        <p:blipFill>
          <a:blip r:embed="rId3"/>
          <a:stretch>
            <a:fillRect/>
          </a:stretch>
        </p:blipFill>
        <p:spPr>
          <a:xfrm>
            <a:off x="1026731" y="2188548"/>
            <a:ext cx="7090538" cy="789602"/>
          </a:xfrm>
          <a:prstGeom prst="rect">
            <a:avLst/>
          </a:prstGeom>
        </p:spPr>
      </p:pic>
      <p:pic>
        <p:nvPicPr>
          <p:cNvPr id="6" name="图片 6"/>
          <p:cNvPicPr>
            <a:picLocks noChangeAspect="1"/>
          </p:cNvPicPr>
          <p:nvPr/>
        </p:nvPicPr>
        <p:blipFill>
          <a:blip r:embed="rId4"/>
          <a:stretch>
            <a:fillRect/>
          </a:stretch>
        </p:blipFill>
        <p:spPr>
          <a:xfrm>
            <a:off x="2229093" y="4473451"/>
            <a:ext cx="4171464" cy="1882899"/>
          </a:xfrm>
          <a:prstGeom prst="rect">
            <a:avLst/>
          </a:prstGeom>
        </p:spPr>
      </p:pic>
    </p:spTree>
    <p:extLst>
      <p:ext uri="{BB962C8B-B14F-4D97-AF65-F5344CB8AC3E}">
        <p14:creationId xmlns:p14="http://schemas.microsoft.com/office/powerpoint/2010/main" val="2106958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879398" y="1933312"/>
            <a:ext cx="3635952" cy="1727289"/>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绕不同于原点的固定点旋转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r>
                  <a:rPr lang="zh-CN" altLang="en-US" dirty="0">
                    <a:solidFill>
                      <a:srgbClr val="0000FF"/>
                    </a:solidFill>
                  </a:rPr>
                  <a:t>沿着</a:t>
                </a:r>
                <a:r>
                  <a:rPr lang="en-US" altLang="zh-CN" dirty="0"/>
                  <a:t>z</a:t>
                </a:r>
                <a:r>
                  <a:rPr lang="zh-CN" altLang="en-US" dirty="0"/>
                  <a:t>轴方向，</a:t>
                </a:r>
                <a:r>
                  <a:rPr lang="zh-CN" altLang="en-US" dirty="0">
                    <a:solidFill>
                      <a:srgbClr val="0000FF"/>
                    </a:solidFill>
                  </a:rPr>
                  <a:t>绕</a:t>
                </a:r>
                <a:r>
                  <a:rPr lang="zh-CN" altLang="en-US" dirty="0"/>
                  <a:t>物体中心</a:t>
                </a:r>
                <a14:m>
                  <m:oMath xmlns:m="http://schemas.openxmlformats.org/officeDocument/2006/math">
                    <m:r>
                      <a:rPr lang="en-US" altLang="zh-CN" b="1" i="1" dirty="0" smtClean="0">
                        <a:latin typeface="Cambria Math" charset="0"/>
                      </a:rPr>
                      <m:t>𝑷</m:t>
                    </m:r>
                    <m:r>
                      <a:rPr lang="en-US" altLang="zh-CN" i="1" baseline="-25000" dirty="0">
                        <a:latin typeface="Cambria Math" charset="0"/>
                      </a:rPr>
                      <m:t>𝑓</m:t>
                    </m:r>
                  </m:oMath>
                </a14:m>
                <a:r>
                  <a:rPr lang="zh-CN" altLang="en-US" dirty="0"/>
                  <a:t>旋转</a:t>
                </a:r>
                <a:endParaRPr lang="en-US" altLang="zh-CN" dirty="0"/>
              </a:p>
              <a:p>
                <a:endParaRPr lang="en-US" altLang="zh-CN" sz="2400" dirty="0"/>
              </a:p>
              <a:p>
                <a:pPr marL="0" indent="0">
                  <a:buNone/>
                </a:pPr>
                <a:endParaRPr lang="en-US" altLang="zh-CN" sz="2400" dirty="0"/>
              </a:p>
              <a:p>
                <a:r>
                  <a:rPr lang="zh-CN" altLang="en-US" dirty="0"/>
                  <a:t>解决方案：</a:t>
                </a:r>
                <a:endParaRPr lang="en-US" altLang="zh-CN" dirty="0"/>
              </a:p>
              <a:p>
                <a:pPr lvl="1">
                  <a:buClr>
                    <a:schemeClr val="tx1"/>
                  </a:buClr>
                </a:pPr>
                <a:r>
                  <a:rPr lang="en-US" altLang="zh-CN" dirty="0"/>
                  <a:t>1.</a:t>
                </a:r>
                <a:r>
                  <a:rPr lang="zh-CN" altLang="en-US" dirty="0"/>
                  <a:t>将物体平移到原点</a:t>
                </a:r>
                <a:endParaRPr lang="en-US" altLang="zh-CN" dirty="0"/>
              </a:p>
              <a:p>
                <a:pPr lvl="1">
                  <a:buClr>
                    <a:schemeClr val="tx1"/>
                  </a:buClr>
                </a:pPr>
                <a:r>
                  <a:rPr lang="en-US" altLang="zh-CN" dirty="0"/>
                  <a:t>2.</a:t>
                </a:r>
                <a:r>
                  <a:rPr lang="zh-CN" altLang="en-US" dirty="0"/>
                  <a:t>利用绕</a:t>
                </a:r>
                <a:r>
                  <a:rPr lang="en-US" altLang="zh-CN" dirty="0"/>
                  <a:t>z</a:t>
                </a:r>
                <a:r>
                  <a:rPr lang="zh-CN" altLang="en-US" dirty="0"/>
                  <a:t>轴旋转公式</a:t>
                </a:r>
                <a14:m>
                  <m:oMath xmlns:m="http://schemas.openxmlformats.org/officeDocument/2006/math">
                    <m:r>
                      <a:rPr lang="en-US" altLang="zh-CN" b="1" i="1" dirty="0" smtClean="0">
                        <a:latin typeface="Cambria Math" charset="0"/>
                      </a:rPr>
                      <m:t>𝑹</m:t>
                    </m:r>
                    <m:r>
                      <a:rPr lang="en-US" altLang="zh-CN" i="1" baseline="-25000" dirty="0" err="1">
                        <a:latin typeface="Cambria Math" charset="0"/>
                      </a:rPr>
                      <m:t>𝑧</m:t>
                    </m:r>
                    <m:r>
                      <a:rPr lang="en-US" altLang="zh-CN" i="1" dirty="0">
                        <a:latin typeface="Cambria Math" charset="0"/>
                      </a:rPr>
                      <m:t>(</m:t>
                    </m:r>
                    <m:r>
                      <a:rPr lang="el-GR" altLang="zh-CN" i="1" dirty="0">
                        <a:latin typeface="Cambria Math" charset="0"/>
                      </a:rPr>
                      <m:t>𝜃</m:t>
                    </m:r>
                    <m:r>
                      <a:rPr lang="el-GR" altLang="zh-CN" i="1" dirty="0">
                        <a:latin typeface="Cambria Math" charset="0"/>
                      </a:rPr>
                      <m:t>)</m:t>
                    </m:r>
                  </m:oMath>
                </a14:m>
                <a:r>
                  <a:rPr lang="zh-CN" altLang="en-US" dirty="0"/>
                  <a:t>变换</a:t>
                </a:r>
                <a:endParaRPr lang="en-US" altLang="zh-CN" dirty="0"/>
              </a:p>
              <a:p>
                <a:pPr lvl="1">
                  <a:buClr>
                    <a:schemeClr val="tx1"/>
                  </a:buClr>
                </a:pPr>
                <a:r>
                  <a:rPr lang="en-US" altLang="zh-CN" dirty="0"/>
                  <a:t>3.</a:t>
                </a:r>
                <a:r>
                  <a:rPr lang="zh-CN" altLang="en-US" dirty="0"/>
                  <a:t>将物体平移回原位</a:t>
                </a:r>
                <a:endParaRPr lang="en-US" altLang="zh-CN" sz="2800" dirty="0"/>
              </a:p>
              <a:p>
                <a:endParaRPr lang="en-US" altLang="zh-CN" sz="18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18" t="-23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7" name="图片 6"/>
          <p:cNvPicPr>
            <a:picLocks noChangeAspect="1"/>
          </p:cNvPicPr>
          <p:nvPr/>
        </p:nvPicPr>
        <p:blipFill>
          <a:blip r:embed="rId4"/>
          <a:stretch>
            <a:fillRect/>
          </a:stretch>
        </p:blipFill>
        <p:spPr>
          <a:xfrm>
            <a:off x="1157056" y="4682452"/>
            <a:ext cx="6732302" cy="1888455"/>
          </a:xfrm>
          <a:prstGeom prst="rect">
            <a:avLst/>
          </a:prstGeom>
        </p:spPr>
      </p:pic>
      <p:pic>
        <p:nvPicPr>
          <p:cNvPr id="8" name="图片 7"/>
          <p:cNvPicPr>
            <a:picLocks noChangeAspect="1"/>
          </p:cNvPicPr>
          <p:nvPr/>
        </p:nvPicPr>
        <p:blipFill>
          <a:blip r:embed="rId5"/>
          <a:stretch>
            <a:fillRect/>
          </a:stretch>
        </p:blipFill>
        <p:spPr>
          <a:xfrm>
            <a:off x="3325284" y="4277082"/>
            <a:ext cx="2878441" cy="372771"/>
          </a:xfrm>
          <a:prstGeom prst="rect">
            <a:avLst/>
          </a:prstGeom>
        </p:spPr>
      </p:pic>
    </p:spTree>
    <p:extLst>
      <p:ext uri="{BB962C8B-B14F-4D97-AF65-F5344CB8AC3E}">
        <p14:creationId xmlns:p14="http://schemas.microsoft.com/office/powerpoint/2010/main" val="99176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绕任意轴旋转变换的构造步骤：</a:t>
                </a:r>
                <a:endParaRPr lang="en-US" altLang="zh-CN" dirty="0"/>
              </a:p>
              <a:p>
                <a:pPr lvl="1">
                  <a:buClr>
                    <a:schemeClr val="tx1"/>
                  </a:buClr>
                </a:pPr>
                <a:r>
                  <a:rPr lang="en-US" altLang="zh-CN" dirty="0"/>
                  <a:t>1.</a:t>
                </a:r>
                <a:r>
                  <a:rPr lang="zh-CN" altLang="en-US" dirty="0"/>
                  <a:t>使用两个旋转变换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m:t>
                    </m:r>
                    <m:r>
                      <a:rPr lang="en-US" altLang="zh-CN" b="1" i="1" dirty="0">
                        <a:latin typeface="Cambria Math" charset="0"/>
                      </a:rPr>
                      <m:t> </m:t>
                    </m:r>
                    <m:r>
                      <a:rPr lang="en-US" altLang="zh-CN" b="1" i="1" dirty="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m:t>
                    </m:r>
                  </m:oMath>
                </a14:m>
                <a:r>
                  <a:rPr lang="zh-CN" altLang="en-US" dirty="0"/>
                  <a:t>将轴向量</a:t>
                </a:r>
                <a:r>
                  <a:rPr lang="en-US" altLang="zh-CN" dirty="0"/>
                  <a:t>u</a:t>
                </a:r>
                <a:r>
                  <a:rPr lang="zh-CN" altLang="en-US" dirty="0"/>
                  <a:t>与</a:t>
                </a:r>
                <a:r>
                  <a:rPr lang="en-US" altLang="zh-CN" dirty="0"/>
                  <a:t>z</a:t>
                </a:r>
                <a:r>
                  <a:rPr lang="zh-CN" altLang="en-US" dirty="0"/>
                  <a:t>轴</a:t>
                </a:r>
                <a:r>
                  <a:rPr lang="zh-CN" altLang="en-US" dirty="0">
                    <a:solidFill>
                      <a:srgbClr val="0000FF"/>
                    </a:solidFill>
                  </a:rPr>
                  <a:t>对齐</a:t>
                </a:r>
                <a:endParaRPr lang="en-US" altLang="zh-CN" dirty="0">
                  <a:solidFill>
                    <a:srgbClr val="0000FF"/>
                  </a:solidFill>
                </a:endParaRPr>
              </a:p>
              <a:p>
                <a:pPr lvl="1">
                  <a:buClr>
                    <a:schemeClr val="tx1"/>
                  </a:buClr>
                </a:pPr>
                <a:r>
                  <a:rPr lang="en-US" altLang="zh-CN" dirty="0"/>
                  <a:t>2.</a:t>
                </a:r>
                <a:r>
                  <a:rPr lang="zh-CN" altLang="en-US" dirty="0"/>
                  <a:t>施加绕</a:t>
                </a:r>
                <a:r>
                  <a:rPr lang="en-US" altLang="zh-CN" dirty="0"/>
                  <a:t>z</a:t>
                </a:r>
                <a:r>
                  <a:rPr lang="zh-CN" altLang="en-US" dirty="0"/>
                  <a:t>轴的旋转变换</a:t>
                </a:r>
                <a14:m>
                  <m:oMath xmlns:m="http://schemas.openxmlformats.org/officeDocument/2006/math">
                    <m:r>
                      <a:rPr lang="en-US" altLang="zh-CN" sz="2400" b="1" i="1" dirty="0" smtClean="0">
                        <a:latin typeface="Cambria Math" charset="0"/>
                      </a:rPr>
                      <m:t>𝑹</m:t>
                    </m:r>
                    <m:r>
                      <a:rPr lang="en-US" altLang="zh-CN" sz="2400" i="1" baseline="-25000" dirty="0" err="1">
                        <a:latin typeface="Cambria Math" charset="0"/>
                      </a:rPr>
                      <m:t>𝑧</m:t>
                    </m:r>
                    <m:r>
                      <a:rPr lang="en-US" altLang="zh-CN" sz="2400" i="1" dirty="0">
                        <a:latin typeface="Cambria Math" charset="0"/>
                      </a:rPr>
                      <m:t>(</m:t>
                    </m:r>
                    <m:r>
                      <a:rPr lang="el-GR" altLang="zh-CN" sz="2400" i="1" dirty="0">
                        <a:latin typeface="Cambria Math" charset="0"/>
                      </a:rPr>
                      <m:t>𝜃</m:t>
                    </m:r>
                    <m:r>
                      <a:rPr lang="el-GR" altLang="zh-CN" sz="2400" i="1" dirty="0">
                        <a:latin typeface="Cambria Math" charset="0"/>
                      </a:rPr>
                      <m:t>)</m:t>
                    </m:r>
                  </m:oMath>
                </a14:m>
                <a:endParaRPr lang="en-US" altLang="zh-CN" dirty="0"/>
              </a:p>
              <a:p>
                <a:pPr lvl="1">
                  <a:buClr>
                    <a:schemeClr val="tx1"/>
                  </a:buClr>
                </a:pPr>
                <a:r>
                  <a:rPr lang="en-US" altLang="zh-CN" dirty="0"/>
                  <a:t>3.</a:t>
                </a:r>
                <a:r>
                  <a:rPr lang="zh-CN" altLang="en-US" dirty="0"/>
                  <a:t>使用两个逆旋转变换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 </m:t>
                    </m:r>
                    <m:r>
                      <a:rPr lang="zh-CN" altLang="en-US" i="1" dirty="0">
                        <a:latin typeface="Cambria Math" charset="0"/>
                      </a:rPr>
                      <m:t>、</m:t>
                    </m:r>
                    <m:r>
                      <a:rPr lang="en-US" altLang="zh-CN" b="1" i="1" dirty="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 </m:t>
                    </m:r>
                  </m:oMath>
                </a14:m>
                <a:r>
                  <a:rPr lang="zh-CN" altLang="en-US" dirty="0"/>
                  <a:t>将向量</a:t>
                </a:r>
                <a:r>
                  <a:rPr lang="en-US" altLang="zh-CN" dirty="0"/>
                  <a:t>u</a:t>
                </a:r>
                <a:r>
                  <a:rPr lang="zh-CN" altLang="en-US" dirty="0"/>
                  <a:t>转至原位</a:t>
                </a:r>
                <a:endParaRPr lang="en-US" altLang="zh-CN"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2">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pic>
        <p:nvPicPr>
          <p:cNvPr id="5" name="图片 4"/>
          <p:cNvPicPr>
            <a:picLocks noChangeAspect="1"/>
          </p:cNvPicPr>
          <p:nvPr/>
        </p:nvPicPr>
        <p:blipFill>
          <a:blip r:embed="rId3"/>
          <a:stretch>
            <a:fillRect/>
          </a:stretch>
        </p:blipFill>
        <p:spPr>
          <a:xfrm>
            <a:off x="6179285" y="3538138"/>
            <a:ext cx="2796762" cy="2962018"/>
          </a:xfrm>
          <a:prstGeom prst="rect">
            <a:avLst/>
          </a:prstGeom>
        </p:spPr>
      </p:pic>
      <p:pic>
        <p:nvPicPr>
          <p:cNvPr id="7" name="图片 6"/>
          <p:cNvPicPr>
            <a:picLocks noChangeAspect="1"/>
          </p:cNvPicPr>
          <p:nvPr/>
        </p:nvPicPr>
        <p:blipFill>
          <a:blip r:embed="rId4"/>
          <a:stretch>
            <a:fillRect/>
          </a:stretch>
        </p:blipFill>
        <p:spPr>
          <a:xfrm>
            <a:off x="628650" y="3160938"/>
            <a:ext cx="6099462" cy="1725798"/>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绕任意轴旋转</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20" name="图片 19"/>
          <p:cNvPicPr>
            <a:picLocks noChangeAspect="1"/>
          </p:cNvPicPr>
          <p:nvPr/>
        </p:nvPicPr>
        <p:blipFill>
          <a:blip r:embed="rId5"/>
          <a:stretch>
            <a:fillRect/>
          </a:stretch>
        </p:blipFill>
        <p:spPr>
          <a:xfrm>
            <a:off x="1222562" y="5241980"/>
            <a:ext cx="4362811" cy="332937"/>
          </a:xfrm>
          <a:prstGeom prst="rect">
            <a:avLst/>
          </a:prstGeom>
        </p:spPr>
      </p:pic>
    </p:spTree>
    <p:extLst>
      <p:ext uri="{BB962C8B-B14F-4D97-AF65-F5344CB8AC3E}">
        <p14:creationId xmlns:p14="http://schemas.microsoft.com/office/powerpoint/2010/main" val="1896408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OpenGL</a:t>
            </a:r>
            <a:r>
              <a:rPr lang="zh-CN" altLang="en-US" dirty="0"/>
              <a:t>中的变换矩阵</a:t>
            </a:r>
          </a:p>
        </p:txBody>
      </p:sp>
      <p:sp>
        <p:nvSpPr>
          <p:cNvPr id="3" name="内容占位符 2"/>
          <p:cNvSpPr>
            <a:spLocks noGrp="1"/>
          </p:cNvSpPr>
          <p:nvPr>
            <p:ph idx="1"/>
          </p:nvPr>
        </p:nvSpPr>
        <p:spPr/>
        <p:txBody>
          <a:bodyPr>
            <a:normAutofit/>
          </a:bodyPr>
          <a:lstStyle/>
          <a:p>
            <a:r>
              <a:rPr lang="zh-CN" altLang="en-US" dirty="0"/>
              <a:t>在</a:t>
            </a:r>
            <a:r>
              <a:rPr lang="en-US" altLang="zh-CN" dirty="0"/>
              <a:t>OpenGL</a:t>
            </a:r>
            <a:r>
              <a:rPr lang="zh-CN" altLang="en-US" dirty="0"/>
              <a:t>中变换矩阵是状态的一部分</a:t>
            </a:r>
            <a:endParaRPr lang="en-US" altLang="zh-CN" dirty="0"/>
          </a:p>
          <a:p>
            <a:endParaRPr lang="en-US" altLang="zh-CN" dirty="0"/>
          </a:p>
          <a:p>
            <a:r>
              <a:rPr lang="zh-CN" altLang="en-US" dirty="0"/>
              <a:t>变换矩阵的类型</a:t>
            </a:r>
            <a:endParaRPr lang="en-US" altLang="zh-CN" dirty="0"/>
          </a:p>
          <a:p>
            <a:pPr lvl="1">
              <a:buClr>
                <a:schemeClr val="tx1"/>
              </a:buClr>
            </a:pPr>
            <a:r>
              <a:rPr lang="zh-CN" altLang="en-US" dirty="0"/>
              <a:t>模型视图</a:t>
            </a:r>
            <a:r>
              <a:rPr lang="en-US" altLang="zh-CN" dirty="0"/>
              <a:t>(GL_MODELVIEW)</a:t>
            </a:r>
            <a:endParaRPr lang="zh-CN" altLang="en-US" sz="2400" dirty="0"/>
          </a:p>
          <a:p>
            <a:pPr lvl="1">
              <a:buClr>
                <a:schemeClr val="tx1"/>
              </a:buClr>
            </a:pPr>
            <a:r>
              <a:rPr lang="zh-CN" altLang="en-US" dirty="0"/>
              <a:t>投影</a:t>
            </a:r>
            <a:r>
              <a:rPr lang="en-US" altLang="zh-CN" dirty="0"/>
              <a:t>(GL_PROJECTION)</a:t>
            </a:r>
          </a:p>
          <a:p>
            <a:pPr lvl="1">
              <a:buClr>
                <a:schemeClr val="tx1"/>
              </a:buClr>
            </a:pPr>
            <a:endParaRPr lang="en-US" altLang="zh-CN" sz="2400" dirty="0"/>
          </a:p>
          <a:p>
            <a:r>
              <a:rPr lang="zh-CN" altLang="en-US" dirty="0"/>
              <a:t>着色器对</a:t>
            </a:r>
            <a:r>
              <a:rPr lang="en-US" altLang="zh-CN" dirty="0"/>
              <a:t>OpenGL</a:t>
            </a:r>
            <a:r>
              <a:rPr lang="zh-CN" altLang="en-US" dirty="0"/>
              <a:t>变换矩阵的影响</a:t>
            </a:r>
            <a:endParaRPr lang="en-US" altLang="zh-CN" dirty="0"/>
          </a:p>
          <a:p>
            <a:pPr lvl="1">
              <a:buClr>
                <a:schemeClr val="tx1"/>
              </a:buClr>
            </a:pPr>
            <a:r>
              <a:rPr lang="zh-CN" altLang="en-US" dirty="0"/>
              <a:t>坐标系的使用更加灵活</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Tree>
    <p:extLst>
      <p:ext uri="{BB962C8B-B14F-4D97-AF65-F5344CB8AC3E}">
        <p14:creationId xmlns:p14="http://schemas.microsoft.com/office/powerpoint/2010/main" val="55627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当前变换矩阵（</a:t>
            </a:r>
            <a:r>
              <a:rPr lang="en-US" altLang="zh-CN" dirty="0"/>
              <a:t>CTM</a:t>
            </a:r>
            <a:r>
              <a:rPr lang="zh-CN" altLang="en-US" dirty="0"/>
              <a:t>）</a:t>
            </a:r>
          </a:p>
        </p:txBody>
      </p:sp>
      <p:sp>
        <p:nvSpPr>
          <p:cNvPr id="3" name="内容占位符 2"/>
          <p:cNvSpPr>
            <a:spLocks noGrp="1"/>
          </p:cNvSpPr>
          <p:nvPr>
            <p:ph idx="1"/>
          </p:nvPr>
        </p:nvSpPr>
        <p:spPr/>
        <p:txBody>
          <a:bodyPr>
            <a:normAutofit/>
          </a:bodyPr>
          <a:lstStyle/>
          <a:p>
            <a:r>
              <a:rPr lang="zh-CN" altLang="en-US" dirty="0"/>
              <a:t>从概念上说，当前变换矩阵（</a:t>
            </a:r>
            <a:r>
              <a:rPr lang="en-US" altLang="zh-CN" dirty="0"/>
              <a:t>CTM</a:t>
            </a:r>
            <a:r>
              <a:rPr lang="zh-CN" altLang="en-US" dirty="0"/>
              <a:t>）就是一个</a:t>
            </a:r>
            <a:r>
              <a:rPr lang="en-US" altLang="zh-CN" dirty="0"/>
              <a:t>4x4</a:t>
            </a:r>
            <a:r>
              <a:rPr lang="zh-CN" altLang="en-US" dirty="0"/>
              <a:t>阶的齐次坐标矩阵，它是状态的一部分，被应用到经过流水线中的所有顶点</a:t>
            </a:r>
            <a:endParaRPr lang="en-US" altLang="zh-CN" dirty="0"/>
          </a:p>
          <a:p>
            <a:endParaRPr lang="en-US" altLang="zh-CN" dirty="0"/>
          </a:p>
          <a:p>
            <a:r>
              <a:rPr lang="en-US" altLang="zh-CN" dirty="0"/>
              <a:t>CTM</a:t>
            </a:r>
            <a:r>
              <a:rPr lang="zh-CN" altLang="en-US" dirty="0"/>
              <a:t>是在应用程序中定义的，并被上载到变换单元中</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pic>
        <p:nvPicPr>
          <p:cNvPr id="5" name="图片 4"/>
          <p:cNvPicPr>
            <a:picLocks noChangeAspect="1"/>
          </p:cNvPicPr>
          <p:nvPr/>
        </p:nvPicPr>
        <p:blipFill>
          <a:blip r:embed="rId2"/>
          <a:stretch>
            <a:fillRect/>
          </a:stretch>
        </p:blipFill>
        <p:spPr>
          <a:xfrm>
            <a:off x="1023740" y="3900811"/>
            <a:ext cx="7414578" cy="1767358"/>
          </a:xfrm>
          <a:prstGeom prst="rect">
            <a:avLst/>
          </a:prstGeom>
        </p:spPr>
      </p:pic>
    </p:spTree>
    <p:extLst>
      <p:ext uri="{BB962C8B-B14F-4D97-AF65-F5344CB8AC3E}">
        <p14:creationId xmlns:p14="http://schemas.microsoft.com/office/powerpoint/2010/main" val="1394972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80974" y="3904853"/>
            <a:ext cx="6782052" cy="1635550"/>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在</a:t>
            </a:r>
            <a:r>
              <a:rPr lang="en-US" altLang="zh-CN" dirty="0"/>
              <a:t>OpenGL</a:t>
            </a:r>
            <a:r>
              <a:rPr lang="zh-CN" altLang="en-US" dirty="0"/>
              <a:t>的流水线中有一个模型视图矩阵和一个投影矩阵，这两个矩阵复合在一起构成</a:t>
            </a:r>
            <a:r>
              <a:rPr lang="en-US" altLang="zh-CN" dirty="0"/>
              <a:t>CTM</a:t>
            </a:r>
          </a:p>
          <a:p>
            <a:pPr marL="342900" indent="-342900"/>
            <a:r>
              <a:rPr lang="zh-CN" altLang="en-US" dirty="0"/>
              <a:t>可以通过首先设置正确的矩阵模式处理每个矩阵</a:t>
            </a:r>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spTree>
    <p:extLst>
      <p:ext uri="{BB962C8B-B14F-4D97-AF65-F5344CB8AC3E}">
        <p14:creationId xmlns:p14="http://schemas.microsoft.com/office/powerpoint/2010/main" val="121929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知识点回顾</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t>OpenGL</a:t>
            </a:r>
            <a:r>
              <a:rPr lang="zh-CN" altLang="en-US" dirty="0"/>
              <a:t>中的变换矩阵</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2" name="Rectangle 1"/>
          <p:cNvSpPr/>
          <p:nvPr/>
        </p:nvSpPr>
        <p:spPr>
          <a:xfrm>
            <a:off x="628650" y="1347800"/>
            <a:ext cx="7722704" cy="262393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78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模型视图矩阵</a:t>
            </a:r>
            <a:endParaRPr lang="en-US" altLang="zh-CN" sz="2000" dirty="0"/>
          </a:p>
          <a:p>
            <a:pPr lvl="1">
              <a:buClr>
                <a:schemeClr val="tx1"/>
              </a:buClr>
            </a:pPr>
            <a:r>
              <a:rPr lang="zh-CN" altLang="en-US" dirty="0"/>
              <a:t>该矩阵是仿射变换</a:t>
            </a:r>
            <a:endParaRPr lang="en-US" altLang="zh-CN" dirty="0"/>
          </a:p>
          <a:p>
            <a:pPr lvl="1">
              <a:buClr>
                <a:schemeClr val="tx1"/>
              </a:buClr>
            </a:pPr>
            <a:r>
              <a:rPr lang="zh-CN" altLang="en-US" dirty="0"/>
              <a:t>用于指定场景中物体的形态与位姿、相机朝向</a:t>
            </a:r>
            <a:endParaRPr lang="en-US" altLang="zh-CN" dirty="0"/>
          </a:p>
          <a:p>
            <a:pPr lvl="1">
              <a:buClr>
                <a:schemeClr val="tx1"/>
              </a:buClr>
            </a:pPr>
            <a:r>
              <a:rPr lang="en-US" altLang="zh-CN" dirty="0" err="1"/>
              <a:t>RotateX</a:t>
            </a:r>
            <a:r>
              <a:rPr lang="en-US" altLang="zh-CN" dirty="0"/>
              <a:t>(float </a:t>
            </a:r>
            <a:r>
              <a:rPr lang="en-US" altLang="zh-CN" dirty="0" err="1"/>
              <a:t>xangle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X</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RotateY</a:t>
            </a:r>
            <a:r>
              <a:rPr lang="en-US" altLang="zh-CN" dirty="0"/>
              <a:t>(float </a:t>
            </a:r>
            <a:r>
              <a:rPr lang="en-US" altLang="zh-CN" dirty="0" err="1"/>
              <a:t>yangle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Y</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RotateZ</a:t>
            </a:r>
            <a:r>
              <a:rPr lang="en-US" altLang="zh-CN" dirty="0"/>
              <a:t>(float </a:t>
            </a:r>
            <a:r>
              <a:rPr lang="en-US" altLang="zh-CN" dirty="0" err="1"/>
              <a:t>zangle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Z</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a:t>Translate(float dx, float </a:t>
            </a:r>
            <a:r>
              <a:rPr lang="en-US" altLang="zh-CN" dirty="0" err="1"/>
              <a:t>dy</a:t>
            </a:r>
            <a:r>
              <a:rPr lang="en-US" altLang="zh-CN" dirty="0"/>
              <a:t>, float </a:t>
            </a:r>
            <a:r>
              <a:rPr lang="en-US" altLang="zh-CN" dirty="0" err="1"/>
              <a:t>dz</a:t>
            </a:r>
            <a:r>
              <a:rPr lang="en-US" altLang="zh-CN" dirty="0"/>
              <a:t>); </a:t>
            </a:r>
            <a:r>
              <a:rPr lang="en-US" altLang="zh-CN" dirty="0">
                <a:solidFill>
                  <a:srgbClr val="00B050"/>
                </a:solidFill>
              </a:rPr>
              <a:t>//</a:t>
            </a:r>
            <a:r>
              <a:rPr lang="zh-CN" altLang="en-US" dirty="0">
                <a:solidFill>
                  <a:srgbClr val="00B050"/>
                </a:solidFill>
              </a:rPr>
              <a:t>平移</a:t>
            </a:r>
            <a:endParaRPr lang="en-US" altLang="zh-CN" dirty="0">
              <a:solidFill>
                <a:srgbClr val="00B050"/>
              </a:solidFill>
            </a:endParaRPr>
          </a:p>
          <a:p>
            <a:pPr lvl="1">
              <a:buClr>
                <a:schemeClr val="tx1"/>
              </a:buClr>
            </a:pPr>
            <a:r>
              <a:rPr lang="en-US" altLang="zh-CN" dirty="0"/>
              <a:t>Scale(float </a:t>
            </a:r>
            <a:r>
              <a:rPr lang="en-US" altLang="zh-CN" dirty="0" err="1"/>
              <a:t>sx</a:t>
            </a:r>
            <a:r>
              <a:rPr lang="en-US" altLang="zh-CN" dirty="0"/>
              <a:t>, float </a:t>
            </a:r>
            <a:r>
              <a:rPr lang="en-US" altLang="zh-CN" dirty="0" err="1"/>
              <a:t>sy</a:t>
            </a:r>
            <a:r>
              <a:rPr lang="en-US" altLang="zh-CN" dirty="0"/>
              <a:t>, float </a:t>
            </a:r>
            <a:r>
              <a:rPr lang="en-US" altLang="zh-CN" dirty="0" err="1"/>
              <a:t>sz</a:t>
            </a:r>
            <a:r>
              <a:rPr lang="en-US" altLang="zh-CN" dirty="0"/>
              <a:t>); </a:t>
            </a:r>
            <a:r>
              <a:rPr lang="en-US" altLang="zh-CN" dirty="0">
                <a:solidFill>
                  <a:srgbClr val="00B050"/>
                </a:solidFill>
              </a:rPr>
              <a:t>// </a:t>
            </a:r>
            <a:r>
              <a:rPr lang="zh-CN" altLang="en-US" dirty="0">
                <a:solidFill>
                  <a:srgbClr val="00B050"/>
                </a:solidFill>
              </a:rPr>
              <a:t>缩放</a:t>
            </a:r>
            <a:endParaRPr lang="en-US" altLang="zh-CN" dirty="0">
              <a:solidFill>
                <a:srgbClr val="00B050"/>
              </a:solidFill>
            </a:endParaRPr>
          </a:p>
          <a:p>
            <a:pPr lvl="1">
              <a:buClr>
                <a:schemeClr val="tx1"/>
              </a:buClr>
            </a:pPr>
            <a:endParaRPr lang="en-US" altLang="zh-CN" sz="2800" dirty="0"/>
          </a:p>
          <a:p>
            <a:pPr marL="342900" indent="-342900"/>
            <a:r>
              <a:rPr lang="zh-CN" altLang="en-US" dirty="0"/>
              <a:t>投影矩阵</a:t>
            </a:r>
            <a:endParaRPr lang="en-US" altLang="zh-CN" sz="2000" dirty="0"/>
          </a:p>
          <a:p>
            <a:pPr lvl="1">
              <a:buClr>
                <a:schemeClr val="tx1"/>
              </a:buClr>
            </a:pPr>
            <a:r>
              <a:rPr lang="zh-CN" altLang="en-US" dirty="0"/>
              <a:t>该矩阵是投影变换</a:t>
            </a:r>
            <a:endParaRPr lang="en-US" altLang="zh-CN" dirty="0"/>
          </a:p>
          <a:p>
            <a:pPr lvl="1">
              <a:buClr>
                <a:schemeClr val="tx1"/>
              </a:buClr>
            </a:pPr>
            <a:r>
              <a:rPr lang="zh-CN" altLang="en-US" dirty="0"/>
              <a:t>用于指定相机透视观察方式</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Tree>
    <p:extLst>
      <p:ext uri="{BB962C8B-B14F-4D97-AF65-F5344CB8AC3E}">
        <p14:creationId xmlns:p14="http://schemas.microsoft.com/office/powerpoint/2010/main" val="140733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旋转立方体</a:t>
            </a:r>
          </a:p>
        </p:txBody>
      </p:sp>
      <p:sp>
        <p:nvSpPr>
          <p:cNvPr id="3" name="内容占位符 2"/>
          <p:cNvSpPr>
            <a:spLocks noGrp="1"/>
          </p:cNvSpPr>
          <p:nvPr>
            <p:ph idx="1"/>
          </p:nvPr>
        </p:nvSpPr>
        <p:spPr/>
        <p:txBody>
          <a:bodyPr>
            <a:normAutofit/>
          </a:bodyPr>
          <a:lstStyle/>
          <a:p>
            <a:r>
              <a:rPr lang="zh-CN" altLang="en-US" dirty="0"/>
              <a:t>实现方式一：</a:t>
            </a:r>
            <a:endParaRPr lang="en-US" altLang="zh-CN" sz="2000" dirty="0"/>
          </a:p>
          <a:p>
            <a:pPr lvl="1">
              <a:buClr>
                <a:schemeClr val="tx1"/>
              </a:buClr>
            </a:pPr>
            <a:r>
              <a:rPr lang="zh-CN" altLang="en-US" dirty="0"/>
              <a:t>构建新的模型视图矩阵，变换顶点位置，重新送入顶点坐标到</a:t>
            </a:r>
            <a:r>
              <a:rPr lang="en-US" altLang="zh-CN" dirty="0"/>
              <a:t>GPU</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sp>
        <p:nvSpPr>
          <p:cNvPr id="7" name="矩形 4"/>
          <p:cNvSpPr/>
          <p:nvPr/>
        </p:nvSpPr>
        <p:spPr>
          <a:xfrm>
            <a:off x="1155700" y="2683018"/>
            <a:ext cx="7244518" cy="3046988"/>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mat4 </a:t>
            </a:r>
            <a:r>
              <a:rPr lang="en-US" altLang="zh-CN" sz="1600" dirty="0" err="1">
                <a:latin typeface="ZztexMono-Regular"/>
              </a:rPr>
              <a:t>ctm</a:t>
            </a:r>
            <a:r>
              <a:rPr lang="en-US" altLang="zh-CN" sz="1600" dirty="0">
                <a:latin typeface="ZztexMono-Regular"/>
              </a:rPr>
              <a:t> = </a:t>
            </a:r>
            <a:r>
              <a:rPr lang="en-US" altLang="zh-CN" sz="1600" b="1" dirty="0" err="1">
                <a:latin typeface="ZztexMono-Regular"/>
              </a:rPr>
              <a:t>RotateX</a:t>
            </a:r>
            <a:r>
              <a:rPr lang="en-US" altLang="zh-CN" sz="1600" dirty="0">
                <a:latin typeface="ZztexMono-Regular"/>
              </a:rPr>
              <a:t>(theta[0])*</a:t>
            </a:r>
            <a:r>
              <a:rPr lang="en-US" altLang="zh-CN" sz="1600" b="1" dirty="0" err="1">
                <a:latin typeface="ZztexMono-Regular"/>
              </a:rPr>
              <a:t>RotateY</a:t>
            </a:r>
            <a:r>
              <a:rPr lang="en-US" altLang="zh-CN" sz="1600" dirty="0">
                <a:latin typeface="ZztexMono-Regular"/>
              </a:rPr>
              <a:t>(theta[1])*</a:t>
            </a:r>
            <a:r>
              <a:rPr lang="en-US" altLang="zh-CN" sz="1600" b="1" dirty="0" err="1">
                <a:latin typeface="ZztexMono-Regular"/>
              </a:rPr>
              <a:t>RotateZ</a:t>
            </a:r>
            <a:r>
              <a:rPr lang="en-US" altLang="zh-CN" sz="1600" dirty="0">
                <a:latin typeface="ZztexMono-Regular"/>
              </a:rPr>
              <a:t>(theta[2]);</a:t>
            </a:r>
          </a:p>
          <a:p>
            <a:endParaRPr lang="en-US" altLang="zh-CN" sz="1600" dirty="0"/>
          </a:p>
          <a:p>
            <a:r>
              <a:rPr lang="en-US" altLang="zh-CN" sz="1600" dirty="0"/>
              <a:t>point4 </a:t>
            </a:r>
            <a:r>
              <a:rPr lang="en-US" altLang="zh-CN" sz="1600" dirty="0" err="1"/>
              <a:t>new_points</a:t>
            </a:r>
            <a:r>
              <a:rPr lang="en-US" altLang="zh-CN" sz="1600" dirty="0"/>
              <a:t>[36]; </a:t>
            </a:r>
            <a:r>
              <a:rPr lang="en-US" altLang="zh-CN" sz="1600" dirty="0">
                <a:solidFill>
                  <a:srgbClr val="00B050"/>
                </a:solidFill>
              </a:rPr>
              <a:t>//======</a:t>
            </a:r>
            <a:r>
              <a:rPr lang="zh-CN" altLang="en-US" sz="1600" dirty="0">
                <a:solidFill>
                  <a:srgbClr val="00B050"/>
                </a:solidFill>
              </a:rPr>
              <a:t>更新顶点位置</a:t>
            </a:r>
            <a:endParaRPr lang="en-US" altLang="zh-CN" sz="1600" dirty="0"/>
          </a:p>
          <a:p>
            <a:r>
              <a:rPr lang="en-US" altLang="zh-CN" sz="1600" dirty="0">
                <a:solidFill>
                  <a:srgbClr val="0000FF"/>
                </a:solidFill>
              </a:rPr>
              <a:t>for</a:t>
            </a:r>
            <a:r>
              <a:rPr lang="en-US" altLang="zh-CN" sz="1600" dirty="0"/>
              <a:t>(</a:t>
            </a:r>
            <a:r>
              <a:rPr lang="en-US" altLang="zh-CN" sz="1600" dirty="0" err="1">
                <a:solidFill>
                  <a:srgbClr val="0000FF"/>
                </a:solidFill>
              </a:rPr>
              <a:t>int</a:t>
            </a:r>
            <a:r>
              <a:rPr lang="en-US" altLang="zh-CN" sz="1600" dirty="0"/>
              <a:t> </a:t>
            </a:r>
            <a:r>
              <a:rPr lang="en-US" altLang="zh-CN" sz="1600" dirty="0" err="1"/>
              <a:t>i</a:t>
            </a:r>
            <a:r>
              <a:rPr lang="en-US" altLang="zh-CN" sz="1600" dirty="0"/>
              <a:t>=0; </a:t>
            </a:r>
            <a:r>
              <a:rPr lang="en-US" altLang="zh-CN" sz="1600" dirty="0" err="1"/>
              <a:t>i</a:t>
            </a:r>
            <a:r>
              <a:rPr lang="en-US" altLang="zh-CN" sz="1600" dirty="0"/>
              <a:t>&lt;36; </a:t>
            </a:r>
            <a:r>
              <a:rPr lang="en-US" altLang="zh-CN" sz="1600" dirty="0" err="1"/>
              <a:t>i</a:t>
            </a:r>
            <a:r>
              <a:rPr lang="en-US" altLang="zh-CN" sz="1600" dirty="0"/>
              <a:t>++)</a:t>
            </a:r>
          </a:p>
          <a:p>
            <a:r>
              <a:rPr lang="en-US" altLang="zh-CN" sz="1600" dirty="0"/>
              <a:t>{</a:t>
            </a:r>
          </a:p>
          <a:p>
            <a:pPr lvl="1"/>
            <a:r>
              <a:rPr lang="en-US" altLang="zh-CN" sz="1600" dirty="0" err="1"/>
              <a:t>new_points</a:t>
            </a:r>
            <a:r>
              <a:rPr lang="en-US" altLang="zh-CN" sz="1600" dirty="0"/>
              <a:t>[</a:t>
            </a:r>
            <a:r>
              <a:rPr lang="en-US" altLang="zh-CN" sz="1600" dirty="0" err="1"/>
              <a:t>i</a:t>
            </a:r>
            <a:r>
              <a:rPr lang="en-US" altLang="zh-CN" sz="1600" dirty="0"/>
              <a:t>] = </a:t>
            </a:r>
            <a:r>
              <a:rPr lang="en-US" altLang="zh-CN" sz="1600" dirty="0" err="1"/>
              <a:t>ctm</a:t>
            </a:r>
            <a:r>
              <a:rPr lang="en-US" altLang="zh-CN" sz="1600" dirty="0"/>
              <a:t>*points[</a:t>
            </a:r>
            <a:r>
              <a:rPr lang="en-US" altLang="zh-CN" sz="1600" dirty="0" err="1"/>
              <a:t>i</a:t>
            </a:r>
            <a:r>
              <a:rPr lang="en-US" altLang="zh-CN" sz="1600" dirty="0"/>
              <a:t>];</a:t>
            </a:r>
          </a:p>
          <a:p>
            <a:r>
              <a:rPr lang="en-US" altLang="zh-CN" sz="1600" dirty="0"/>
              <a:t>}</a:t>
            </a:r>
          </a:p>
          <a:p>
            <a:r>
              <a:rPr lang="en-US" altLang="zh-CN" sz="1600" dirty="0"/>
              <a:t>……</a:t>
            </a:r>
          </a:p>
          <a:p>
            <a:r>
              <a:rPr lang="en-US" altLang="zh-CN" sz="1600" dirty="0">
                <a:solidFill>
                  <a:srgbClr val="00B050"/>
                </a:solidFill>
              </a:rPr>
              <a:t>//======</a:t>
            </a:r>
            <a:r>
              <a:rPr lang="zh-CN" altLang="en-US" sz="1600" dirty="0">
                <a:solidFill>
                  <a:srgbClr val="00B050"/>
                </a:solidFill>
              </a:rPr>
              <a:t>将顶点坐标送入</a:t>
            </a:r>
            <a:r>
              <a:rPr lang="en-US" altLang="zh-CN" sz="1600" dirty="0">
                <a:solidFill>
                  <a:srgbClr val="00B050"/>
                </a:solidFill>
              </a:rPr>
              <a:t>GPU</a:t>
            </a:r>
            <a:r>
              <a:rPr lang="zh-CN" altLang="en-US" sz="1600" dirty="0">
                <a:solidFill>
                  <a:srgbClr val="00B050"/>
                </a:solidFill>
              </a:rPr>
              <a:t>重绘</a:t>
            </a:r>
            <a:endParaRPr lang="en-US" altLang="zh-CN" sz="1600" dirty="0"/>
          </a:p>
          <a:p>
            <a:r>
              <a:rPr lang="en-US" altLang="zh-CN" sz="1600" dirty="0" err="1"/>
              <a:t>loc</a:t>
            </a:r>
            <a:r>
              <a:rPr lang="en-US" altLang="zh-CN" sz="1600" dirty="0"/>
              <a:t> = </a:t>
            </a:r>
            <a:r>
              <a:rPr lang="en-US" altLang="zh-CN" sz="1600" b="1" dirty="0" err="1"/>
              <a:t>glGetAttribLocation</a:t>
            </a:r>
            <a:r>
              <a:rPr lang="en-US" altLang="zh-CN" sz="1600" dirty="0"/>
              <a:t>(program, "</a:t>
            </a:r>
            <a:r>
              <a:rPr lang="en-US" altLang="zh-CN" sz="1600" dirty="0" err="1"/>
              <a:t>vPosition</a:t>
            </a:r>
            <a:r>
              <a:rPr lang="en-US" altLang="zh-CN" sz="1600" dirty="0"/>
              <a:t>");  </a:t>
            </a:r>
          </a:p>
          <a:p>
            <a:r>
              <a:rPr lang="en-US" altLang="zh-CN" sz="1600" dirty="0"/>
              <a:t>……</a:t>
            </a:r>
          </a:p>
          <a:p>
            <a:r>
              <a:rPr lang="en-US" altLang="zh-CN" sz="1600" b="1" dirty="0" err="1"/>
              <a:t>glutSwapBuffers</a:t>
            </a:r>
            <a:r>
              <a:rPr lang="en-US" altLang="zh-CN" sz="1600" dirty="0"/>
              <a:t>();</a:t>
            </a:r>
            <a:endParaRPr lang="zh-CN" altLang="en-US" sz="1600" dirty="0"/>
          </a:p>
        </p:txBody>
      </p:sp>
    </p:spTree>
    <p:extLst>
      <p:ext uri="{BB962C8B-B14F-4D97-AF65-F5344CB8AC3E}">
        <p14:creationId xmlns:p14="http://schemas.microsoft.com/office/powerpoint/2010/main" val="199325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旋转立方体</a:t>
            </a:r>
          </a:p>
        </p:txBody>
      </p:sp>
      <p:sp>
        <p:nvSpPr>
          <p:cNvPr id="3" name="内容占位符 2"/>
          <p:cNvSpPr>
            <a:spLocks noGrp="1"/>
          </p:cNvSpPr>
          <p:nvPr>
            <p:ph idx="1"/>
          </p:nvPr>
        </p:nvSpPr>
        <p:spPr/>
        <p:txBody>
          <a:bodyPr>
            <a:normAutofit/>
          </a:bodyPr>
          <a:lstStyle/>
          <a:p>
            <a:r>
              <a:rPr lang="zh-CN" altLang="en-US" dirty="0"/>
              <a:t>实现方式二：</a:t>
            </a:r>
            <a:endParaRPr lang="en-US" altLang="zh-CN" sz="2000" dirty="0"/>
          </a:p>
          <a:p>
            <a:pPr lvl="1">
              <a:buClr>
                <a:schemeClr val="tx1"/>
              </a:buClr>
            </a:pPr>
            <a:r>
              <a:rPr lang="zh-CN" altLang="en-US" dirty="0"/>
              <a:t>将新的模型视图矩阵送入着色器</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6" name="矩形 6"/>
          <p:cNvSpPr/>
          <p:nvPr/>
        </p:nvSpPr>
        <p:spPr>
          <a:xfrm>
            <a:off x="1410135" y="2362782"/>
            <a:ext cx="5701866" cy="1323439"/>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void </a:t>
            </a:r>
            <a:r>
              <a:rPr lang="en-US" altLang="zh-CN" sz="1600" dirty="0">
                <a:latin typeface="ZztexMono-Regular"/>
              </a:rPr>
              <a:t>main() </a:t>
            </a:r>
            <a:r>
              <a:rPr lang="en-US" altLang="zh-CN" sz="1600" dirty="0">
                <a:solidFill>
                  <a:srgbClr val="00B050"/>
                </a:solidFill>
                <a:latin typeface="ZztexMono-Regular"/>
              </a:rPr>
              <a:t>// </a:t>
            </a:r>
            <a:r>
              <a:rPr lang="zh-CN" altLang="en-US" sz="1600" dirty="0">
                <a:solidFill>
                  <a:srgbClr val="00B050"/>
                </a:solidFill>
                <a:latin typeface="ZztexMono-Regular"/>
              </a:rPr>
              <a:t>顶点着色器</a:t>
            </a:r>
            <a:endParaRPr lang="en-US" altLang="zh-CN" sz="1600" dirty="0">
              <a:solidFill>
                <a:srgbClr val="00B050"/>
              </a:solidFill>
              <a:latin typeface="ZztexMono-Regular"/>
            </a:endParaRPr>
          </a:p>
          <a:p>
            <a:r>
              <a:rPr lang="en-US" altLang="zh-CN" sz="1600" dirty="0">
                <a:latin typeface="ZztexMono-Regular"/>
              </a:rPr>
              <a:t>{</a:t>
            </a:r>
          </a:p>
          <a:p>
            <a:pPr lvl="1"/>
            <a:r>
              <a:rPr lang="en-US" altLang="zh-CN" sz="1600" dirty="0" err="1">
                <a:latin typeface="ZztexMono-Regular"/>
              </a:rPr>
              <a:t>gl_Position</a:t>
            </a:r>
            <a:r>
              <a:rPr lang="en-US" altLang="zh-CN" sz="1600" dirty="0">
                <a:latin typeface="ZztexMono-Regular"/>
              </a:rPr>
              <a:t> = rotation*</a:t>
            </a:r>
            <a:r>
              <a:rPr lang="en-US" altLang="zh-CN" sz="1600" dirty="0" err="1">
                <a:latin typeface="ZztexMono-Regular"/>
              </a:rPr>
              <a:t>vPosition</a:t>
            </a:r>
            <a:r>
              <a:rPr lang="en-US" altLang="zh-CN" sz="1600" dirty="0">
                <a:latin typeface="ZztexMono-Regular"/>
              </a:rPr>
              <a:t>;</a:t>
            </a:r>
          </a:p>
          <a:p>
            <a:pPr lvl="1"/>
            <a:r>
              <a:rPr lang="en-US" altLang="zh-CN" sz="1600" dirty="0">
                <a:latin typeface="ZztexMono-Regular"/>
              </a:rPr>
              <a:t>color = </a:t>
            </a:r>
            <a:r>
              <a:rPr lang="en-US" altLang="zh-CN" sz="1600" dirty="0" err="1">
                <a:latin typeface="ZztexMono-Regular"/>
              </a:rPr>
              <a:t>vColor</a:t>
            </a:r>
            <a:r>
              <a:rPr lang="en-US" altLang="zh-CN" sz="1600" dirty="0">
                <a:latin typeface="ZztexMono-Regular"/>
              </a:rPr>
              <a:t>;</a:t>
            </a:r>
          </a:p>
          <a:p>
            <a:r>
              <a:rPr lang="en-US" altLang="zh-CN" sz="1600" dirty="0">
                <a:latin typeface="ZztexMono-Regular"/>
              </a:rPr>
              <a:t>}</a:t>
            </a:r>
            <a:endParaRPr lang="zh-CN" altLang="en-US" sz="1600" dirty="0"/>
          </a:p>
        </p:txBody>
      </p:sp>
    </p:spTree>
    <p:extLst>
      <p:ext uri="{BB962C8B-B14F-4D97-AF65-F5344CB8AC3E}">
        <p14:creationId xmlns:p14="http://schemas.microsoft.com/office/powerpoint/2010/main" val="208167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8" name="文本框 7"/>
          <p:cNvSpPr txBox="1"/>
          <p:nvPr/>
        </p:nvSpPr>
        <p:spPr>
          <a:xfrm>
            <a:off x="4180792" y="3850885"/>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观察</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4</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 </a:t>
            </a:r>
            <a:r>
              <a:rPr lang="en-US" altLang="zh-CN" dirty="0"/>
              <a:t>3.1</a:t>
            </a:r>
            <a:endParaRPr lang="en-US" dirty="0"/>
          </a:p>
        </p:txBody>
      </p:sp>
      <p:sp>
        <p:nvSpPr>
          <p:cNvPr id="3" name="Content Placeholder 2"/>
          <p:cNvSpPr>
            <a:spLocks noGrp="1"/>
          </p:cNvSpPr>
          <p:nvPr>
            <p:ph idx="1"/>
          </p:nvPr>
        </p:nvSpPr>
        <p:spPr/>
        <p:txBody>
          <a:bodyPr/>
          <a:lstStyle/>
          <a:p>
            <a:r>
              <a:rPr lang="zh-CN" altLang="en-US" dirty="0"/>
              <a:t>相机定位</a:t>
            </a:r>
            <a:endParaRPr lang="en-US" altLang="zh-CN" dirty="0"/>
          </a:p>
          <a:p>
            <a:pPr lvl="1"/>
            <a:r>
              <a:rPr lang="zh-CN" altLang="zh-CN" dirty="0"/>
              <a:t>了解</a:t>
            </a:r>
            <a:r>
              <a:rPr lang="en-US" altLang="zh-CN" dirty="0"/>
              <a:t>OpenGL</a:t>
            </a:r>
            <a:r>
              <a:rPr lang="zh-CN" altLang="zh-CN" dirty="0"/>
              <a:t>中相机的模型视图变换的基本原理</a:t>
            </a:r>
            <a:endParaRPr lang="en-US" altLang="zh-CN" dirty="0"/>
          </a:p>
          <a:p>
            <a:pPr lvl="1"/>
            <a:r>
              <a:rPr lang="zh-CN" altLang="zh-CN" dirty="0"/>
              <a:t>掌握</a:t>
            </a:r>
            <a:r>
              <a:rPr lang="en-US" altLang="zh-CN" dirty="0"/>
              <a:t>OpenGL</a:t>
            </a:r>
            <a:r>
              <a:rPr lang="zh-CN" altLang="zh-CN" dirty="0"/>
              <a:t>中相机观察变换矩阵的推导</a:t>
            </a:r>
            <a:endParaRPr lang="en-US" altLang="zh-CN" dirty="0"/>
          </a:p>
          <a:p>
            <a:pPr lvl="1"/>
            <a:r>
              <a:rPr lang="zh-CN" altLang="zh-CN" dirty="0"/>
              <a:t>掌握在</a:t>
            </a:r>
            <a:r>
              <a:rPr lang="en-US" altLang="zh-CN" dirty="0"/>
              <a:t>OpenGL</a:t>
            </a:r>
            <a:r>
              <a:rPr lang="zh-CN" altLang="zh-CN" dirty="0"/>
              <a:t>中实现相机观察变换</a:t>
            </a:r>
            <a:endParaRPr lang="en-US" altLang="zh-CN" dirty="0"/>
          </a:p>
          <a:p>
            <a:pPr lvl="1"/>
            <a:r>
              <a:rPr lang="zh-CN" altLang="zh-CN" dirty="0"/>
              <a:t>了解</a:t>
            </a:r>
            <a:r>
              <a:rPr lang="en-US" altLang="zh-CN" dirty="0"/>
              <a:t>OpenGL</a:t>
            </a:r>
            <a:r>
              <a:rPr lang="zh-CN" altLang="zh-CN" dirty="0"/>
              <a:t>中正交投影和透视投影变换</a:t>
            </a:r>
            <a:endParaRPr lang="en-US" altLang="zh-CN" dirty="0"/>
          </a:p>
          <a:p>
            <a:pPr lvl="1"/>
            <a:r>
              <a:rPr lang="zh-CN" altLang="zh-CN" dirty="0"/>
              <a:t>了解在</a:t>
            </a:r>
            <a:r>
              <a:rPr lang="en-US" altLang="zh-CN" dirty="0"/>
              <a:t>OpenGL</a:t>
            </a:r>
            <a:r>
              <a:rPr lang="zh-CN" altLang="zh-CN" dirty="0"/>
              <a:t>中实现正交投影和透视投影变换</a:t>
            </a:r>
            <a:endParaRPr lang="zh-CN" alt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11" name="图片 10">
            <a:extLst>
              <a:ext uri="{FF2B5EF4-FFF2-40B4-BE49-F238E27FC236}">
                <a16:creationId xmlns:a16="http://schemas.microsoft.com/office/drawing/2014/main" id="{C67AF689-1B4F-4C60-9206-22CD703DFA46}"/>
              </a:ext>
            </a:extLst>
          </p:cNvPr>
          <p:cNvPicPr/>
          <p:nvPr/>
        </p:nvPicPr>
        <p:blipFill>
          <a:blip r:embed="rId2">
            <a:extLst>
              <a:ext uri="{28A0092B-C50C-407E-A947-70E740481C1C}">
                <a14:useLocalDpi xmlns:a14="http://schemas.microsoft.com/office/drawing/2010/main" val="0"/>
              </a:ext>
            </a:extLst>
          </a:blip>
          <a:stretch>
            <a:fillRect/>
          </a:stretch>
        </p:blipFill>
        <p:spPr>
          <a:xfrm>
            <a:off x="3104451" y="3735641"/>
            <a:ext cx="2313305" cy="2422525"/>
          </a:xfrm>
          <a:prstGeom prst="rect">
            <a:avLst/>
          </a:prstGeom>
        </p:spPr>
      </p:pic>
    </p:spTree>
    <p:extLst>
      <p:ext uri="{BB962C8B-B14F-4D97-AF65-F5344CB8AC3E}">
        <p14:creationId xmlns:p14="http://schemas.microsoft.com/office/powerpoint/2010/main" val="3627265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0"/>
            <a:ext cx="7886700" cy="5338493"/>
          </a:xfrm>
        </p:spPr>
        <p:txBody>
          <a:bodyPr>
            <a:normAutofit/>
          </a:bodyPr>
          <a:lstStyle/>
          <a:p>
            <a:pPr>
              <a:buClr>
                <a:srgbClr val="94003F"/>
              </a:buClr>
            </a:pPr>
            <a:r>
              <a:rPr lang="zh-CN" altLang="en-US" dirty="0"/>
              <a:t>经典视图</a:t>
            </a:r>
            <a:endParaRPr lang="en-US" altLang="zh-CN" dirty="0"/>
          </a:p>
          <a:p>
            <a:pPr>
              <a:buClr>
                <a:srgbClr val="94003F"/>
              </a:buClr>
            </a:pPr>
            <a:r>
              <a:rPr lang="zh-CN" altLang="en-US" dirty="0"/>
              <a:t>计算机视图</a:t>
            </a:r>
            <a:endParaRPr lang="en-US" altLang="zh-CN" dirty="0"/>
          </a:p>
          <a:p>
            <a:endParaRPr lang="en-US" altLang="zh-CN" dirty="0"/>
          </a:p>
          <a:p>
            <a:r>
              <a:rPr lang="en-US" altLang="zh-CN" dirty="0">
                <a:solidFill>
                  <a:srgbClr val="00B0F0"/>
                </a:solidFill>
              </a:rPr>
              <a:t>Ope</a:t>
            </a:r>
            <a:r>
              <a:rPr lang="en-US" altLang="zh-CN" dirty="0">
                <a:solidFill>
                  <a:srgbClr val="00B1F0"/>
                </a:solidFill>
              </a:rPr>
              <a:t>nGL</a:t>
            </a:r>
            <a:r>
              <a:rPr lang="zh-CN" altLang="en-US" dirty="0"/>
              <a:t>的平行投影</a:t>
            </a:r>
            <a:endParaRPr lang="en-US" altLang="zh-CN" dirty="0"/>
          </a:p>
          <a:p>
            <a:r>
              <a:rPr lang="en-US" altLang="zh-CN" dirty="0">
                <a:solidFill>
                  <a:srgbClr val="00B0F0"/>
                </a:solidFill>
              </a:rPr>
              <a:t>OpenGL</a:t>
            </a:r>
            <a:r>
              <a:rPr lang="zh-CN" altLang="en-US" dirty="0"/>
              <a:t>的透视投影</a:t>
            </a:r>
            <a:endParaRPr lang="en-US" altLang="zh-CN" dirty="0"/>
          </a:p>
          <a:p>
            <a:r>
              <a:rPr lang="zh-CN" altLang="en-US" dirty="0"/>
              <a:t>隐藏面消除</a:t>
            </a:r>
            <a:endParaRPr lang="en-US" altLang="zh-CN" dirty="0"/>
          </a:p>
          <a:p>
            <a:r>
              <a:rPr lang="zh-CN" altLang="en-US" dirty="0"/>
              <a:t>网格曲面的绘制</a:t>
            </a:r>
            <a:endParaRPr lang="en-US" altLang="zh-CN" dirty="0"/>
          </a:p>
          <a:p>
            <a:r>
              <a:rPr lang="zh-CN" altLang="en-US" dirty="0"/>
              <a:t>投影和阴影</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25</a:t>
            </a:fld>
            <a:endParaRPr lang="zh-CN" altLang="en-US"/>
          </a:p>
        </p:txBody>
      </p:sp>
      <p:sp>
        <p:nvSpPr>
          <p:cNvPr id="5" name="Rectangle 4"/>
          <p:cNvSpPr/>
          <p:nvPr/>
        </p:nvSpPr>
        <p:spPr>
          <a:xfrm>
            <a:off x="478179" y="2685885"/>
            <a:ext cx="7722704" cy="3306646"/>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2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sp>
        <p:nvSpPr>
          <p:cNvPr id="8" name="文本框 7"/>
          <p:cNvSpPr txBox="1"/>
          <p:nvPr/>
        </p:nvSpPr>
        <p:spPr>
          <a:xfrm>
            <a:off x="3560105"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经典视图</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media-cache-ak0.pinimg.com/564x/cb/2a/5d/cb2a5d4df3f9d02c650d6e50c856cf4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628650"/>
            <a:ext cx="1687397" cy="10293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ixsylated.com/blog/pix/Camera-Obscura-diagram-630x37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88" y="4482555"/>
            <a:ext cx="3599056" cy="214229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经典视图</a:t>
            </a:r>
          </a:p>
        </p:txBody>
      </p:sp>
      <p:sp>
        <p:nvSpPr>
          <p:cNvPr id="3" name="内容占位符 2"/>
          <p:cNvSpPr>
            <a:spLocks noGrp="1"/>
          </p:cNvSpPr>
          <p:nvPr>
            <p:ph idx="1"/>
          </p:nvPr>
        </p:nvSpPr>
        <p:spPr>
          <a:xfrm>
            <a:off x="628650" y="1316831"/>
            <a:ext cx="7886700" cy="5308020"/>
          </a:xfrm>
        </p:spPr>
        <p:txBody>
          <a:bodyPr>
            <a:normAutofit/>
          </a:bodyPr>
          <a:lstStyle/>
          <a:p>
            <a:pPr>
              <a:buClr>
                <a:srgbClr val="94003F"/>
              </a:buClr>
            </a:pPr>
            <a:r>
              <a:rPr lang="zh-CN" altLang="en-US" sz="2400" dirty="0"/>
              <a:t>经典视图的用途</a:t>
            </a:r>
            <a:endParaRPr lang="en-US" altLang="zh-CN" sz="1800" dirty="0"/>
          </a:p>
          <a:p>
            <a:pPr lvl="1">
              <a:buClr>
                <a:schemeClr val="tx1"/>
              </a:buClr>
            </a:pPr>
            <a:r>
              <a:rPr lang="zh-CN" altLang="en-US" sz="1800" dirty="0"/>
              <a:t>机械制图</a:t>
            </a:r>
            <a:endParaRPr lang="en-US" altLang="zh-CN" sz="1800" dirty="0"/>
          </a:p>
          <a:p>
            <a:pPr lvl="1">
              <a:buClr>
                <a:schemeClr val="tx1"/>
              </a:buClr>
            </a:pPr>
            <a:r>
              <a:rPr lang="zh-CN" altLang="en-US" sz="1800" dirty="0"/>
              <a:t>建筑制图</a:t>
            </a:r>
            <a:endParaRPr lang="en-US" altLang="zh-CN" sz="1800" dirty="0"/>
          </a:p>
          <a:p>
            <a:pPr lvl="1">
              <a:buClr>
                <a:schemeClr val="tx1"/>
              </a:buClr>
            </a:pPr>
            <a:r>
              <a:rPr lang="zh-CN" altLang="en-US" sz="1800" dirty="0"/>
              <a:t>动画</a:t>
            </a:r>
            <a:endParaRPr lang="en-US" altLang="zh-CN" sz="1800" dirty="0"/>
          </a:p>
          <a:p>
            <a:pPr lvl="1">
              <a:buClr>
                <a:schemeClr val="tx1"/>
              </a:buClr>
            </a:pPr>
            <a:r>
              <a:rPr lang="zh-CN" altLang="en-US" sz="1800" dirty="0"/>
              <a:t>绘画艺术</a:t>
            </a:r>
            <a:endParaRPr lang="en-US" altLang="zh-CN" sz="1800" dirty="0"/>
          </a:p>
          <a:p>
            <a:pPr lvl="1">
              <a:buClr>
                <a:schemeClr val="tx1"/>
              </a:buClr>
            </a:pPr>
            <a:endParaRPr lang="en-US" altLang="zh-CN" sz="1800" dirty="0"/>
          </a:p>
          <a:p>
            <a:pPr>
              <a:buClr>
                <a:srgbClr val="94003F"/>
              </a:buClr>
            </a:pPr>
            <a:r>
              <a:rPr lang="zh-CN" altLang="en-US" sz="2400" dirty="0"/>
              <a:t>制图方式</a:t>
            </a:r>
          </a:p>
          <a:p>
            <a:pPr lvl="1">
              <a:buClr>
                <a:schemeClr val="tx1"/>
              </a:buClr>
            </a:pPr>
            <a:r>
              <a:rPr lang="zh-CN" altLang="en-US" sz="1800" dirty="0"/>
              <a:t>手工制图</a:t>
            </a:r>
            <a:endParaRPr lang="zh-CN" altLang="en-US" sz="1800" b="1" baseline="30000" dirty="0"/>
          </a:p>
          <a:p>
            <a:pPr lvl="1">
              <a:buClr>
                <a:schemeClr val="tx1"/>
              </a:buClr>
            </a:pPr>
            <a:r>
              <a:rPr lang="zh-CN" altLang="en-US" sz="1800" dirty="0"/>
              <a:t>计算机绘图</a:t>
            </a:r>
            <a:endParaRPr lang="en-US" altLang="zh-CN" sz="1800" dirty="0"/>
          </a:p>
          <a:p>
            <a:pPr lvl="1">
              <a:buClr>
                <a:schemeClr val="tx1"/>
              </a:buClr>
            </a:pPr>
            <a:endParaRPr lang="zh-CN" altLang="en-US" sz="1800" dirty="0"/>
          </a:p>
          <a:p>
            <a:r>
              <a:rPr lang="zh-CN" altLang="en-US" sz="2400" dirty="0"/>
              <a:t>视图中的三个基本要素图</a:t>
            </a:r>
            <a:endParaRPr lang="en-US" altLang="zh-CN" sz="1800" dirty="0"/>
          </a:p>
          <a:p>
            <a:pPr lvl="1">
              <a:buClr>
                <a:schemeClr val="tx1"/>
              </a:buClr>
            </a:pPr>
            <a:r>
              <a:rPr lang="en-US" altLang="zh-CN" sz="1800" dirty="0"/>
              <a:t>1. </a:t>
            </a:r>
            <a:r>
              <a:rPr lang="zh-CN" altLang="en-US" sz="1800" dirty="0"/>
              <a:t>一个或多个对象</a:t>
            </a:r>
          </a:p>
          <a:p>
            <a:pPr lvl="1">
              <a:buClr>
                <a:schemeClr val="tx1"/>
              </a:buClr>
            </a:pPr>
            <a:r>
              <a:rPr lang="en-US" altLang="zh-CN" sz="1800" dirty="0"/>
              <a:t>2. </a:t>
            </a:r>
            <a:r>
              <a:rPr lang="zh-CN" altLang="en-US" sz="1800" dirty="0"/>
              <a:t>观察者，带有一个投影面</a:t>
            </a:r>
          </a:p>
          <a:p>
            <a:pPr lvl="1">
              <a:buClr>
                <a:schemeClr val="tx1"/>
              </a:buClr>
            </a:pPr>
            <a:r>
              <a:rPr lang="en-US" altLang="zh-CN" sz="1800" dirty="0"/>
              <a:t>3. </a:t>
            </a:r>
            <a:r>
              <a:rPr lang="zh-CN" altLang="en-US" sz="1800" dirty="0"/>
              <a:t>从对象到投影平面的投影变换</a:t>
            </a:r>
            <a:endParaRPr lang="en-US" altLang="zh-CN" sz="18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pic>
        <p:nvPicPr>
          <p:cNvPr id="5" name="图片 4"/>
          <p:cNvPicPr>
            <a:picLocks noChangeAspect="1"/>
          </p:cNvPicPr>
          <p:nvPr/>
        </p:nvPicPr>
        <p:blipFill>
          <a:blip r:embed="rId4"/>
          <a:stretch>
            <a:fillRect/>
          </a:stretch>
        </p:blipFill>
        <p:spPr>
          <a:xfrm>
            <a:off x="5756078" y="1969151"/>
            <a:ext cx="2791863" cy="2044364"/>
          </a:xfrm>
          <a:prstGeom prst="rect">
            <a:avLst/>
          </a:prstGeom>
        </p:spPr>
      </p:pic>
      <p:pic>
        <p:nvPicPr>
          <p:cNvPr id="9" name="图片 8"/>
          <p:cNvPicPr>
            <a:picLocks noChangeAspect="1"/>
          </p:cNvPicPr>
          <p:nvPr/>
        </p:nvPicPr>
        <p:blipFill>
          <a:blip r:embed="rId5"/>
          <a:stretch>
            <a:fillRect/>
          </a:stretch>
        </p:blipFill>
        <p:spPr>
          <a:xfrm>
            <a:off x="2967907" y="1860581"/>
            <a:ext cx="2499335" cy="2187950"/>
          </a:xfrm>
          <a:prstGeom prst="rect">
            <a:avLst/>
          </a:prstGeom>
        </p:spPr>
      </p:pic>
    </p:spTree>
    <p:extLst>
      <p:ext uri="{BB962C8B-B14F-4D97-AF65-F5344CB8AC3E}">
        <p14:creationId xmlns:p14="http://schemas.microsoft.com/office/powerpoint/2010/main" val="4057014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平面几何投影</a:t>
            </a:r>
            <a:endParaRPr lang="en-US" dirty="0"/>
          </a:p>
        </p:txBody>
      </p:sp>
      <p:sp>
        <p:nvSpPr>
          <p:cNvPr id="3" name="Content Placeholder 2"/>
          <p:cNvSpPr>
            <a:spLocks noGrp="1"/>
          </p:cNvSpPr>
          <p:nvPr>
            <p:ph idx="1"/>
          </p:nvPr>
        </p:nvSpPr>
        <p:spPr>
          <a:xfrm>
            <a:off x="628650" y="1316830"/>
            <a:ext cx="7886700" cy="4678855"/>
          </a:xfrm>
        </p:spPr>
        <p:txBody>
          <a:bodyPr>
            <a:normAutofit/>
          </a:bodyPr>
          <a:lstStyle/>
          <a:p>
            <a:r>
              <a:rPr lang="zh-CN" altLang="en-US" dirty="0"/>
              <a:t>即为投影到平面上的标准投影</a:t>
            </a:r>
          </a:p>
          <a:p>
            <a:endParaRPr lang="en-US" altLang="zh-CN" dirty="0"/>
          </a:p>
          <a:p>
            <a:r>
              <a:rPr lang="zh-CN" altLang="en-US" dirty="0"/>
              <a:t>投影线为直线，这些直线</a:t>
            </a:r>
          </a:p>
          <a:p>
            <a:pPr lvl="1"/>
            <a:r>
              <a:rPr lang="zh-CN" altLang="en-US" dirty="0"/>
              <a:t>汇聚于投影中心，或者</a:t>
            </a:r>
          </a:p>
          <a:p>
            <a:pPr lvl="1"/>
            <a:r>
              <a:rPr lang="zh-CN" altLang="en-US" dirty="0"/>
              <a:t>彼此平行</a:t>
            </a:r>
          </a:p>
          <a:p>
            <a:endParaRPr lang="en-US" altLang="zh-CN" dirty="0"/>
          </a:p>
          <a:p>
            <a:r>
              <a:rPr lang="zh-CN" altLang="en-US" dirty="0"/>
              <a:t>这种投影保持共线性</a:t>
            </a:r>
          </a:p>
          <a:p>
            <a:pPr lvl="1"/>
            <a:r>
              <a:rPr lang="zh-CN" altLang="en-US" dirty="0"/>
              <a:t>但不一定保角</a:t>
            </a:r>
          </a:p>
          <a:p>
            <a:endParaRPr lang="en-US" altLang="zh-CN" dirty="0"/>
          </a:p>
          <a:p>
            <a:r>
              <a:rPr lang="zh-CN" altLang="en-US" dirty="0"/>
              <a:t>在诸如地图绘制等应用中需要非平面投影</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28</a:t>
            </a:fld>
            <a:endParaRPr lang="zh-CN" altLang="en-US" dirty="0"/>
          </a:p>
        </p:txBody>
      </p:sp>
    </p:spTree>
    <p:extLst>
      <p:ext uri="{BB962C8B-B14F-4D97-AF65-F5344CB8AC3E}">
        <p14:creationId xmlns:p14="http://schemas.microsoft.com/office/powerpoint/2010/main" val="2025736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经典视图的类型</a:t>
            </a:r>
          </a:p>
        </p:txBody>
      </p:sp>
      <p:sp>
        <p:nvSpPr>
          <p:cNvPr id="6" name="Content Placeholder 5"/>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5" name="图片 4"/>
          <p:cNvPicPr>
            <a:picLocks noChangeAspect="1"/>
          </p:cNvPicPr>
          <p:nvPr/>
        </p:nvPicPr>
        <p:blipFill>
          <a:blip r:embed="rId2"/>
          <a:stretch>
            <a:fillRect/>
          </a:stretch>
        </p:blipFill>
        <p:spPr>
          <a:xfrm>
            <a:off x="510824" y="1229651"/>
            <a:ext cx="8122351" cy="5115134"/>
          </a:xfrm>
          <a:prstGeom prst="rect">
            <a:avLst/>
          </a:prstGeom>
        </p:spPr>
      </p:pic>
    </p:spTree>
    <p:extLst>
      <p:ext uri="{BB962C8B-B14F-4D97-AF65-F5344CB8AC3E}">
        <p14:creationId xmlns:p14="http://schemas.microsoft.com/office/powerpoint/2010/main" val="2558963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908617" y="2081346"/>
            <a:ext cx="4756205" cy="3747594"/>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变换的概念</a:t>
            </a:r>
          </a:p>
        </p:txBody>
      </p:sp>
      <p:sp>
        <p:nvSpPr>
          <p:cNvPr id="3" name="内容占位符 2"/>
          <p:cNvSpPr>
            <a:spLocks noGrp="1"/>
          </p:cNvSpPr>
          <p:nvPr>
            <p:ph idx="1"/>
          </p:nvPr>
        </p:nvSpPr>
        <p:spPr/>
        <p:txBody>
          <a:bodyPr>
            <a:noAutofit/>
          </a:bodyPr>
          <a:lstStyle/>
          <a:p>
            <a:r>
              <a:rPr lang="zh-CN" altLang="en-US" dirty="0">
                <a:solidFill>
                  <a:srgbClr val="0000FF"/>
                </a:solidFill>
              </a:rPr>
              <a:t>变换</a:t>
            </a:r>
            <a:r>
              <a:rPr lang="zh-CN" altLang="en-US" dirty="0"/>
              <a:t>就是把点（或向量）映射到另一个点（或向量）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使用齐次坐标表示变换：</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graphicFrame>
        <p:nvGraphicFramePr>
          <p:cNvPr id="7" name="对象 6"/>
          <p:cNvGraphicFramePr>
            <a:graphicFrameLocks noChangeAspect="1"/>
          </p:cNvGraphicFramePr>
          <p:nvPr/>
        </p:nvGraphicFramePr>
        <p:xfrm>
          <a:off x="1012297" y="5797730"/>
          <a:ext cx="1555201" cy="518400"/>
        </p:xfrm>
        <a:graphic>
          <a:graphicData uri="http://schemas.openxmlformats.org/presentationml/2006/ole">
            <mc:AlternateContent xmlns:mc="http://schemas.openxmlformats.org/markup-compatibility/2006">
              <mc:Choice xmlns:v="urn:schemas-microsoft-com:vml" Requires="v">
                <p:oleObj spid="_x0000_s1050" name="Image" r:id="rId4" imgW="4228560" imgH="1409400" progId="Photoshop.Image.13">
                  <p:embed/>
                </p:oleObj>
              </mc:Choice>
              <mc:Fallback>
                <p:oleObj name="Image" r:id="rId4" imgW="4228560" imgH="1409400" progId="Photoshop.Image.13">
                  <p:embed/>
                  <p:pic>
                    <p:nvPicPr>
                      <p:cNvPr id="0" name=""/>
                      <p:cNvPicPr/>
                      <p:nvPr/>
                    </p:nvPicPr>
                    <p:blipFill>
                      <a:blip r:embed="rId5"/>
                      <a:stretch>
                        <a:fillRect/>
                      </a:stretch>
                    </p:blipFill>
                    <p:spPr>
                      <a:xfrm>
                        <a:off x="1012297" y="5797730"/>
                        <a:ext cx="1555201" cy="5184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126764" y="5775622"/>
          <a:ext cx="1599637" cy="518400"/>
        </p:xfrm>
        <a:graphic>
          <a:graphicData uri="http://schemas.openxmlformats.org/presentationml/2006/ole">
            <mc:AlternateContent xmlns:mc="http://schemas.openxmlformats.org/markup-compatibility/2006">
              <mc:Choice xmlns:v="urn:schemas-microsoft-com:vml" Requires="v">
                <p:oleObj spid="_x0000_s1051" name="Image" r:id="rId6" imgW="4114080" imgH="1333080" progId="Photoshop.Image.13">
                  <p:embed/>
                </p:oleObj>
              </mc:Choice>
              <mc:Fallback>
                <p:oleObj name="Image" r:id="rId6" imgW="4114080" imgH="1333080" progId="Photoshop.Image.13">
                  <p:embed/>
                  <p:pic>
                    <p:nvPicPr>
                      <p:cNvPr id="0" name=""/>
                      <p:cNvPicPr/>
                      <p:nvPr/>
                    </p:nvPicPr>
                    <p:blipFill>
                      <a:blip r:embed="rId7"/>
                      <a:stretch>
                        <a:fillRect/>
                      </a:stretch>
                    </p:blipFill>
                    <p:spPr>
                      <a:xfrm>
                        <a:off x="3126764" y="5775622"/>
                        <a:ext cx="1599637" cy="5184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012297" y="3624592"/>
          <a:ext cx="1678287" cy="396000"/>
        </p:xfrm>
        <a:graphic>
          <a:graphicData uri="http://schemas.openxmlformats.org/presentationml/2006/ole">
            <mc:AlternateContent xmlns:mc="http://schemas.openxmlformats.org/markup-compatibility/2006">
              <mc:Choice xmlns:v="urn:schemas-microsoft-com:vml" Requires="v">
                <p:oleObj spid="_x0000_s1052" name="Image" r:id="rId8" imgW="4520520" imgH="1066320" progId="Photoshop.Image.13">
                  <p:embed/>
                </p:oleObj>
              </mc:Choice>
              <mc:Fallback>
                <p:oleObj name="Image" r:id="rId8" imgW="4520520" imgH="1066320" progId="Photoshop.Image.13">
                  <p:embed/>
                  <p:pic>
                    <p:nvPicPr>
                      <p:cNvPr id="0" name=""/>
                      <p:cNvPicPr/>
                      <p:nvPr/>
                    </p:nvPicPr>
                    <p:blipFill>
                      <a:blip r:embed="rId9"/>
                      <a:stretch>
                        <a:fillRect/>
                      </a:stretch>
                    </p:blipFill>
                    <p:spPr>
                      <a:xfrm>
                        <a:off x="1012297" y="3624592"/>
                        <a:ext cx="1678287" cy="396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683519" y="1942684"/>
          <a:ext cx="1603200" cy="446400"/>
        </p:xfrm>
        <a:graphic>
          <a:graphicData uri="http://schemas.openxmlformats.org/presentationml/2006/ole">
            <mc:AlternateContent xmlns:mc="http://schemas.openxmlformats.org/markup-compatibility/2006">
              <mc:Choice xmlns:v="urn:schemas-microsoft-com:vml" Requires="v">
                <p:oleObj spid="_x0000_s1053" name="Image" r:id="rId10" imgW="4241160" imgH="1180800" progId="Photoshop.Image.13">
                  <p:embed/>
                </p:oleObj>
              </mc:Choice>
              <mc:Fallback>
                <p:oleObj name="Image" r:id="rId10" imgW="4241160" imgH="1180800" progId="Photoshop.Image.13">
                  <p:embed/>
                  <p:pic>
                    <p:nvPicPr>
                      <p:cNvPr id="0" name=""/>
                      <p:cNvPicPr/>
                      <p:nvPr/>
                    </p:nvPicPr>
                    <p:blipFill>
                      <a:blip r:embed="rId11"/>
                      <a:stretch>
                        <a:fillRect/>
                      </a:stretch>
                    </p:blipFill>
                    <p:spPr>
                      <a:xfrm>
                        <a:off x="3683519" y="1942684"/>
                        <a:ext cx="1603200" cy="446400"/>
                      </a:xfrm>
                      <a:prstGeom prst="rect">
                        <a:avLst/>
                      </a:prstGeom>
                    </p:spPr>
                  </p:pic>
                </p:oleObj>
              </mc:Fallback>
            </mc:AlternateContent>
          </a:graphicData>
        </a:graphic>
      </p:graphicFrame>
    </p:spTree>
    <p:extLst>
      <p:ext uri="{BB962C8B-B14F-4D97-AF65-F5344CB8AC3E}">
        <p14:creationId xmlns:p14="http://schemas.microsoft.com/office/powerpoint/2010/main" val="53124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基准面</a:t>
            </a:r>
            <a:endParaRPr lang="en-US" dirty="0"/>
          </a:p>
        </p:txBody>
      </p:sp>
      <p:sp>
        <p:nvSpPr>
          <p:cNvPr id="3" name="Content Placeholder 2"/>
          <p:cNvSpPr>
            <a:spLocks noGrp="1"/>
          </p:cNvSpPr>
          <p:nvPr>
            <p:ph idx="1"/>
          </p:nvPr>
        </p:nvSpPr>
        <p:spPr>
          <a:xfrm>
            <a:off x="628650" y="1316831"/>
            <a:ext cx="7886700" cy="4736728"/>
          </a:xfrm>
        </p:spPr>
        <p:txBody>
          <a:bodyPr>
            <a:normAutofit lnSpcReduction="10000"/>
          </a:bodyPr>
          <a:lstStyle/>
          <a:p>
            <a:r>
              <a:rPr lang="zh-CN" altLang="en-US" dirty="0"/>
              <a:t>每一种经典投影图都是由对象和观察者之间的特定位置关系确定的</a:t>
            </a:r>
            <a:endParaRPr lang="en-US" altLang="zh-CN" dirty="0"/>
          </a:p>
          <a:p>
            <a:endParaRPr lang="en-US" altLang="zh-CN" dirty="0"/>
          </a:p>
          <a:p>
            <a:r>
              <a:rPr lang="zh-CN" altLang="en-US" dirty="0"/>
              <a:t>在诸如建筑业等实际应用中，所观察的对象通常由许多平坦面构成</a:t>
            </a:r>
          </a:p>
          <a:p>
            <a:endParaRPr lang="en-US" altLang="zh-CN" dirty="0"/>
          </a:p>
          <a:p>
            <a:r>
              <a:rPr lang="zh-CN" altLang="en-US" dirty="0"/>
              <a:t>这些面中任一个都可以认为是一个</a:t>
            </a:r>
            <a:r>
              <a:rPr lang="zh-CN" altLang="en-US" dirty="0">
                <a:solidFill>
                  <a:srgbClr val="0000FF"/>
                </a:solidFill>
              </a:rPr>
              <a:t>基准面</a:t>
            </a:r>
            <a:r>
              <a:rPr lang="en-US" altLang="zh-CN" dirty="0">
                <a:solidFill>
                  <a:srgbClr val="0000FF"/>
                </a:solidFill>
              </a:rPr>
              <a:t>/</a:t>
            </a:r>
            <a:r>
              <a:rPr lang="zh-CN" altLang="en-US" dirty="0">
                <a:solidFill>
                  <a:srgbClr val="0000FF"/>
                </a:solidFill>
              </a:rPr>
              <a:t>主面</a:t>
            </a:r>
            <a:r>
              <a:rPr lang="zh-CN" altLang="en-US" dirty="0"/>
              <a:t>，从而进行定位</a:t>
            </a:r>
          </a:p>
          <a:p>
            <a:pPr lvl="1"/>
            <a:r>
              <a:rPr lang="zh-CN" altLang="en-US" dirty="0"/>
              <a:t>对于规则物体，例如房屋，按照通常的方式可以定义前、后、左、右、顶、底等面</a:t>
            </a:r>
          </a:p>
          <a:p>
            <a:pPr lvl="1"/>
            <a:r>
              <a:rPr lang="zh-CN" altLang="en-US" dirty="0"/>
              <a:t>许多对象上都有几个面相交于直角，从而可以得到三个正交的方向，称为</a:t>
            </a:r>
            <a:r>
              <a:rPr lang="zh-CN" altLang="en-US" dirty="0">
                <a:solidFill>
                  <a:srgbClr val="0000FF"/>
                </a:solidFill>
              </a:rPr>
              <a:t>基准方向</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spTree>
    <p:extLst>
      <p:ext uri="{BB962C8B-B14F-4D97-AF65-F5344CB8AC3E}">
        <p14:creationId xmlns:p14="http://schemas.microsoft.com/office/powerpoint/2010/main" val="37421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透视投影与平行投影</a:t>
            </a:r>
          </a:p>
        </p:txBody>
      </p:sp>
      <p:sp>
        <p:nvSpPr>
          <p:cNvPr id="3" name="内容占位符 2"/>
          <p:cNvSpPr>
            <a:spLocks noGrp="1"/>
          </p:cNvSpPr>
          <p:nvPr>
            <p:ph idx="1"/>
          </p:nvPr>
        </p:nvSpPr>
        <p:spPr>
          <a:xfrm>
            <a:off x="628650" y="1316831"/>
            <a:ext cx="7886700" cy="5176044"/>
          </a:xfrm>
        </p:spPr>
        <p:txBody>
          <a:bodyPr>
            <a:normAutofit/>
          </a:bodyPr>
          <a:lstStyle/>
          <a:p>
            <a:r>
              <a:rPr lang="zh-CN" altLang="en-US" dirty="0"/>
              <a:t>计算机图形学中把所有的投影用同样的方法处理，用一个流水线体系实现它们</a:t>
            </a:r>
          </a:p>
          <a:p>
            <a:endParaRPr lang="en-US" altLang="zh-CN" dirty="0"/>
          </a:p>
          <a:p>
            <a:r>
              <a:rPr lang="zh-CN" altLang="en-US" dirty="0"/>
              <a:t>在经典视图中为了绘制不同类型的投影，发展出来不同的技术</a:t>
            </a:r>
          </a:p>
          <a:p>
            <a:endParaRPr lang="en-US" altLang="zh-CN" dirty="0"/>
          </a:p>
          <a:p>
            <a:r>
              <a:rPr lang="zh-CN" altLang="en-US" dirty="0"/>
              <a:t>基本的投影类型为平行投影和透视投影，虽然从数学上说，平行投影是透视投影的极限状态</a:t>
            </a:r>
            <a:endParaRPr lang="en-US" altLang="zh-CN" dirty="0"/>
          </a:p>
          <a:p>
            <a:pPr>
              <a:buClr>
                <a:srgbClr val="94003F"/>
              </a:buClr>
            </a:pPr>
            <a:endParaRPr lang="zh-CN" altLang="en-US" sz="2000" dirty="0"/>
          </a:p>
          <a:p>
            <a:pPr marL="457200" lvl="1" indent="0">
              <a:buClr>
                <a:schemeClr val="tx1"/>
              </a:buClr>
              <a:buNone/>
            </a:pPr>
            <a:endParaRPr lang="zh-CN" altLang="en-US" dirty="0"/>
          </a:p>
          <a:p>
            <a:endParaRPr lang="en-US" altLang="zh-CN" sz="3200"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spTree>
    <p:extLst>
      <p:ext uri="{BB962C8B-B14F-4D97-AF65-F5344CB8AC3E}">
        <p14:creationId xmlns:p14="http://schemas.microsoft.com/office/powerpoint/2010/main" val="66909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2030859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pic>
        <p:nvPicPr>
          <p:cNvPr id="7" name="图片 6"/>
          <p:cNvPicPr>
            <a:picLocks noChangeAspect="1"/>
          </p:cNvPicPr>
          <p:nvPr/>
        </p:nvPicPr>
        <p:blipFill>
          <a:blip r:embed="rId3"/>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8110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透视投影</a:t>
            </a:r>
            <a:endParaRPr lang="en-US" dirty="0"/>
          </a:p>
        </p:txBody>
      </p:sp>
      <p:sp>
        <p:nvSpPr>
          <p:cNvPr id="3" name="Content Placeholder 2"/>
          <p:cNvSpPr>
            <a:spLocks noGrp="1"/>
          </p:cNvSpPr>
          <p:nvPr>
            <p:ph idx="1"/>
          </p:nvPr>
        </p:nvSpPr>
        <p:spPr/>
        <p:txBody>
          <a:bodyPr/>
          <a:lstStyle/>
          <a:p>
            <a:r>
              <a:rPr lang="zh-CN" altLang="en-US" dirty="0"/>
              <a:t>所有的透视投影图都有一个特征：</a:t>
            </a:r>
            <a:r>
              <a:rPr lang="zh-CN" altLang="en-US" dirty="0">
                <a:solidFill>
                  <a:srgbClr val="0000FF"/>
                </a:solidFill>
              </a:rPr>
              <a:t>投影后尺寸会缩短</a:t>
            </a:r>
            <a:endParaRPr lang="en-US" altLang="zh-CN" dirty="0">
              <a:solidFill>
                <a:srgbClr val="0000FF"/>
              </a:solidFill>
            </a:endParaRPr>
          </a:p>
          <a:p>
            <a:endParaRPr lang="en-US" altLang="zh-CN" dirty="0"/>
          </a:p>
          <a:p>
            <a:r>
              <a:rPr lang="zh-CN" altLang="en-US" dirty="0"/>
              <a:t>这种尺寸的缩短使得透视投影图看起来比较自然，但是不能借助透视投影图测量尺寸</a:t>
            </a:r>
            <a:endParaRPr lang="en-US" altLang="zh-CN" dirty="0"/>
          </a:p>
          <a:p>
            <a:endParaRPr lang="en-US" altLang="zh-CN" dirty="0"/>
          </a:p>
          <a:p>
            <a:r>
              <a:rPr lang="zh-CN" altLang="en-US" dirty="0"/>
              <a:t>主要用在建筑设计和动画制作等领域，这些应用领域要去生成看上去自然的图像</a:t>
            </a:r>
            <a:endParaRPr lang="en-US" altLang="zh-CN"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spTree>
    <p:extLst>
      <p:ext uri="{BB962C8B-B14F-4D97-AF65-F5344CB8AC3E}">
        <p14:creationId xmlns:p14="http://schemas.microsoft.com/office/powerpoint/2010/main" val="34217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灭点（</a:t>
            </a:r>
            <a:r>
              <a:rPr lang="en-US" altLang="zh-CN" dirty="0"/>
              <a:t>vanishing points</a:t>
            </a:r>
            <a:r>
              <a:rPr lang="zh-CN" altLang="en-US" dirty="0"/>
              <a:t>）</a:t>
            </a:r>
            <a:endParaRPr lang="en-US" dirty="0"/>
          </a:p>
        </p:txBody>
      </p:sp>
      <p:sp>
        <p:nvSpPr>
          <p:cNvPr id="3" name="Content Placeholder 2"/>
          <p:cNvSpPr>
            <a:spLocks noGrp="1"/>
          </p:cNvSpPr>
          <p:nvPr>
            <p:ph idx="1"/>
          </p:nvPr>
        </p:nvSpPr>
        <p:spPr/>
        <p:txBody>
          <a:bodyPr/>
          <a:lstStyle/>
          <a:p>
            <a:r>
              <a:rPr lang="zh-CN" altLang="en-US" dirty="0"/>
              <a:t>在对象上的所有平行线（不平行于投影面）投影后交于一个点</a:t>
            </a:r>
          </a:p>
          <a:p>
            <a:endParaRPr lang="en-US" altLang="zh-CN" dirty="0"/>
          </a:p>
          <a:p>
            <a:r>
              <a:rPr lang="zh-CN" altLang="en-US" dirty="0"/>
              <a:t>手工绘制简单透视投影时就需要利用这些灭点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p:grpSp>
        <p:nvGrpSpPr>
          <p:cNvPr id="5" name="Group 14"/>
          <p:cNvGrpSpPr>
            <a:grpSpLocks/>
          </p:cNvGrpSpPr>
          <p:nvPr/>
        </p:nvGrpSpPr>
        <p:grpSpPr bwMode="auto">
          <a:xfrm>
            <a:off x="2058533" y="3651954"/>
            <a:ext cx="4239083" cy="1838325"/>
            <a:chOff x="952" y="1864"/>
            <a:chExt cx="3062" cy="1440"/>
          </a:xfrm>
        </p:grpSpPr>
        <p:grpSp>
          <p:nvGrpSpPr>
            <p:cNvPr id="6" name="Group 8"/>
            <p:cNvGrpSpPr>
              <a:grpSpLocks/>
            </p:cNvGrpSpPr>
            <p:nvPr/>
          </p:nvGrpSpPr>
          <p:grpSpPr bwMode="auto">
            <a:xfrm>
              <a:off x="952" y="1864"/>
              <a:ext cx="1920" cy="1440"/>
              <a:chOff x="1488" y="1536"/>
              <a:chExt cx="1920" cy="1440"/>
            </a:xfrm>
          </p:grpSpPr>
          <p:sp>
            <p:nvSpPr>
              <p:cNvPr id="9" name="Rectangle 4"/>
              <p:cNvSpPr>
                <a:spLocks noChangeArrowheads="1"/>
              </p:cNvSpPr>
              <p:nvPr/>
            </p:nvSpPr>
            <p:spPr bwMode="auto">
              <a:xfrm>
                <a:off x="1488" y="2400"/>
                <a:ext cx="1104" cy="576"/>
              </a:xfrm>
              <a:prstGeom prst="rect">
                <a:avLst/>
              </a:prstGeom>
              <a:solidFill>
                <a:schemeClr val="hlink"/>
              </a:solidFill>
              <a:ln w="9525">
                <a:miter lim="800000"/>
                <a:headEnd/>
                <a:tailEnd/>
              </a:ln>
              <a:scene3d>
                <a:camera prst="legacyPerspectiveTopRight"/>
                <a:lightRig rig="legacyFlat3" dir="b"/>
              </a:scene3d>
              <a:sp3d extrusionH="887400" contourW="127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a:endParaRPr lang="zh-CN" altLang="en-US" sz="2400">
                  <a:solidFill>
                    <a:schemeClr val="tx1"/>
                  </a:solidFill>
                  <a:latin typeface="Times New Roman" charset="0"/>
                  <a:ea typeface="ＭＳ Ｐゴシック" charset="-128"/>
                </a:endParaRPr>
              </a:p>
            </p:txBody>
          </p:sp>
          <p:sp>
            <p:nvSpPr>
              <p:cNvPr id="10" name="Line 5"/>
              <p:cNvSpPr>
                <a:spLocks noChangeShapeType="1"/>
              </p:cNvSpPr>
              <p:nvPr/>
            </p:nvSpPr>
            <p:spPr bwMode="auto">
              <a:xfrm flipV="1">
                <a:off x="2592" y="1536"/>
                <a:ext cx="816" cy="14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1" name="Line 6"/>
              <p:cNvSpPr>
                <a:spLocks noChangeShapeType="1"/>
              </p:cNvSpPr>
              <p:nvPr/>
            </p:nvSpPr>
            <p:spPr bwMode="auto">
              <a:xfrm flipV="1">
                <a:off x="2592" y="1536"/>
                <a:ext cx="816" cy="86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2" name="Line 7"/>
              <p:cNvSpPr>
                <a:spLocks noChangeShapeType="1"/>
              </p:cNvSpPr>
              <p:nvPr/>
            </p:nvSpPr>
            <p:spPr bwMode="auto">
              <a:xfrm flipV="1">
                <a:off x="1488" y="1536"/>
                <a:ext cx="1920" cy="86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grpSp>
        <p:sp>
          <p:nvSpPr>
            <p:cNvPr id="7" name="Line 9"/>
            <p:cNvSpPr>
              <a:spLocks noChangeShapeType="1"/>
            </p:cNvSpPr>
            <p:nvPr/>
          </p:nvSpPr>
          <p:spPr bwMode="auto">
            <a:xfrm flipH="1" flipV="1">
              <a:off x="2920" y="1912"/>
              <a:ext cx="576" cy="576"/>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 name="Text Box 10"/>
            <p:cNvSpPr txBox="1">
              <a:spLocks noChangeArrowheads="1"/>
            </p:cNvSpPr>
            <p:nvPr/>
          </p:nvSpPr>
          <p:spPr bwMode="auto">
            <a:xfrm>
              <a:off x="3436" y="2440"/>
              <a:ext cx="57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a:r>
                <a:rPr lang="zh-CN" altLang="en-US" sz="2400" dirty="0">
                  <a:solidFill>
                    <a:schemeClr val="tx1"/>
                  </a:solidFill>
                  <a:latin typeface="Arial" charset="0"/>
                  <a:ea typeface="楷体_GB2312" charset="0"/>
                </a:rPr>
                <a:t>灭点</a:t>
              </a:r>
            </a:p>
          </p:txBody>
        </p:sp>
      </p:grpSp>
    </p:spTree>
    <p:extLst>
      <p:ext uri="{BB962C8B-B14F-4D97-AF65-F5344CB8AC3E}">
        <p14:creationId xmlns:p14="http://schemas.microsoft.com/office/powerpoint/2010/main" val="837050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三点透视</a:t>
            </a:r>
            <a:endParaRPr lang="en-US" dirty="0"/>
          </a:p>
        </p:txBody>
      </p:sp>
      <p:sp>
        <p:nvSpPr>
          <p:cNvPr id="3" name="Content Placeholder 2"/>
          <p:cNvSpPr>
            <a:spLocks noGrp="1"/>
          </p:cNvSpPr>
          <p:nvPr>
            <p:ph idx="1"/>
          </p:nvPr>
        </p:nvSpPr>
        <p:spPr/>
        <p:txBody>
          <a:bodyPr/>
          <a:lstStyle/>
          <a:p>
            <a:r>
              <a:rPr lang="zh-CN" altLang="en-US" dirty="0"/>
              <a:t>没有基准面平行于投影面</a:t>
            </a:r>
          </a:p>
          <a:p>
            <a:r>
              <a:rPr lang="zh-CN" altLang="en-US" dirty="0"/>
              <a:t>立方体的投影中有三个灭点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194"/>
          <a:stretch/>
        </p:blipFill>
        <p:spPr>
          <a:xfrm>
            <a:off x="4988956" y="2719963"/>
            <a:ext cx="2753281" cy="3187569"/>
          </a:xfrm>
          <a:prstGeom prst="rect">
            <a:avLst/>
          </a:prstGeom>
        </p:spPr>
      </p:pic>
      <p:graphicFrame>
        <p:nvGraphicFramePr>
          <p:cNvPr id="6" name="Object 7"/>
          <p:cNvGraphicFramePr>
            <a:graphicFrameLocks noChangeAspect="1"/>
          </p:cNvGraphicFramePr>
          <p:nvPr>
            <p:extLst>
              <p:ext uri="{D42A27DB-BD31-4B8C-83A1-F6EECF244321}">
                <p14:modId xmlns:p14="http://schemas.microsoft.com/office/powerpoint/2010/main" val="1148456338"/>
              </p:ext>
            </p:extLst>
          </p:nvPr>
        </p:nvGraphicFramePr>
        <p:xfrm>
          <a:off x="969406" y="2908811"/>
          <a:ext cx="3246438" cy="2809875"/>
        </p:xfrm>
        <a:graphic>
          <a:graphicData uri="http://schemas.openxmlformats.org/presentationml/2006/ole">
            <mc:AlternateContent xmlns:mc="http://schemas.openxmlformats.org/markup-compatibility/2006">
              <mc:Choice xmlns:v="urn:schemas-microsoft-com:vml" Requires="v">
                <p:oleObj spid="_x0000_s5128" name="Image" r:id="rId4" imgW="10323810" imgH="8939683" progId="Photoshop.Image.7">
                  <p:embed/>
                </p:oleObj>
              </mc:Choice>
              <mc:Fallback>
                <p:oleObj name="Image" r:id="rId4" imgW="10323810" imgH="893968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406" y="2908811"/>
                        <a:ext cx="3246438"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387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两点透视</a:t>
            </a:r>
            <a:br>
              <a:rPr lang="zh-CN" altLang="en-US" dirty="0"/>
            </a:br>
            <a:endParaRPr lang="en-US" dirty="0"/>
          </a:p>
        </p:txBody>
      </p:sp>
      <p:sp>
        <p:nvSpPr>
          <p:cNvPr id="3" name="Content Placeholder 2"/>
          <p:cNvSpPr>
            <a:spLocks noGrp="1"/>
          </p:cNvSpPr>
          <p:nvPr>
            <p:ph idx="1"/>
          </p:nvPr>
        </p:nvSpPr>
        <p:spPr/>
        <p:txBody>
          <a:bodyPr/>
          <a:lstStyle/>
          <a:p>
            <a:r>
              <a:rPr lang="zh-CN" altLang="en-US" dirty="0"/>
              <a:t>一个基准方向平行于投影面</a:t>
            </a:r>
          </a:p>
          <a:p>
            <a:r>
              <a:rPr lang="zh-CN" altLang="en-US" dirty="0"/>
              <a:t>立方体的投影中有两个灭点</a:t>
            </a: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369459251"/>
              </p:ext>
            </p:extLst>
          </p:nvPr>
        </p:nvGraphicFramePr>
        <p:xfrm>
          <a:off x="919112" y="2796225"/>
          <a:ext cx="3652888" cy="2658465"/>
        </p:xfrm>
        <a:graphic>
          <a:graphicData uri="http://schemas.openxmlformats.org/presentationml/2006/ole">
            <mc:AlternateContent xmlns:mc="http://schemas.openxmlformats.org/markup-compatibility/2006">
              <mc:Choice xmlns:v="urn:schemas-microsoft-com:vml" Requires="v">
                <p:oleObj spid="_x0000_s6152" name="Image" r:id="rId3" imgW="10920635" imgH="8330159" progId="Photoshop.Image.7">
                  <p:embed/>
                </p:oleObj>
              </mc:Choice>
              <mc:Fallback>
                <p:oleObj name="Image" r:id="rId3" imgW="10920635" imgH="8330159"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2" y="2796225"/>
                        <a:ext cx="3652888" cy="26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5323"/>
          <a:stretch/>
        </p:blipFill>
        <p:spPr>
          <a:xfrm>
            <a:off x="5387810" y="2796225"/>
            <a:ext cx="2794656" cy="2883551"/>
          </a:xfrm>
          <a:prstGeom prst="rect">
            <a:avLst/>
          </a:prstGeom>
        </p:spPr>
      </p:pic>
    </p:spTree>
    <p:extLst>
      <p:ext uri="{BB962C8B-B14F-4D97-AF65-F5344CB8AC3E}">
        <p14:creationId xmlns:p14="http://schemas.microsoft.com/office/powerpoint/2010/main" val="64729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单点透视</a:t>
            </a:r>
            <a:endParaRPr lang="en-US" dirty="0"/>
          </a:p>
        </p:txBody>
      </p:sp>
      <p:sp>
        <p:nvSpPr>
          <p:cNvPr id="3" name="Content Placeholder 2"/>
          <p:cNvSpPr>
            <a:spLocks noGrp="1"/>
          </p:cNvSpPr>
          <p:nvPr>
            <p:ph idx="1"/>
          </p:nvPr>
        </p:nvSpPr>
        <p:spPr/>
        <p:txBody>
          <a:bodyPr/>
          <a:lstStyle/>
          <a:p>
            <a:r>
              <a:rPr lang="zh-CN" altLang="en-US" dirty="0"/>
              <a:t>一个基准面平行于投影平面</a:t>
            </a:r>
          </a:p>
          <a:p>
            <a:r>
              <a:rPr lang="zh-CN" altLang="en-US" dirty="0"/>
              <a:t>立方体的投影中有一个灭点</a:t>
            </a:r>
          </a:p>
          <a:p>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878176435"/>
              </p:ext>
            </p:extLst>
          </p:nvPr>
        </p:nvGraphicFramePr>
        <p:xfrm>
          <a:off x="804617" y="2941852"/>
          <a:ext cx="5519738" cy="2235200"/>
        </p:xfrm>
        <a:graphic>
          <a:graphicData uri="http://schemas.openxmlformats.org/presentationml/2006/ole">
            <mc:AlternateContent xmlns:mc="http://schemas.openxmlformats.org/markup-compatibility/2006">
              <mc:Choice xmlns:v="urn:schemas-microsoft-com:vml" Requires="v">
                <p:oleObj spid="_x0000_s7176" name="Image" r:id="rId3" imgW="11161905" imgH="4520635" progId="Photoshop.Image.7">
                  <p:embed/>
                </p:oleObj>
              </mc:Choice>
              <mc:Fallback>
                <p:oleObj name="Image" r:id="rId3" imgW="11161905" imgH="45206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17" y="2941852"/>
                        <a:ext cx="5519738"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7033"/>
          <a:stretch/>
        </p:blipFill>
        <p:spPr>
          <a:xfrm>
            <a:off x="6419109" y="2863351"/>
            <a:ext cx="2341605" cy="2392202"/>
          </a:xfrm>
          <a:prstGeom prst="rect">
            <a:avLst/>
          </a:prstGeom>
        </p:spPr>
      </p:pic>
    </p:spTree>
    <p:extLst>
      <p:ext uri="{BB962C8B-B14F-4D97-AF65-F5344CB8AC3E}">
        <p14:creationId xmlns:p14="http://schemas.microsoft.com/office/powerpoint/2010/main" val="408337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0"/>
            <a:ext cx="7886700" cy="5176045"/>
          </a:xfrm>
        </p:spPr>
        <p:txBody>
          <a:bodyPr/>
          <a:lstStyle/>
          <a:p>
            <a:r>
              <a:rPr lang="zh-CN" altLang="en-US" dirty="0"/>
              <a:t>优势：</a:t>
            </a:r>
            <a:endParaRPr lang="en-US" altLang="zh-CN" dirty="0"/>
          </a:p>
          <a:p>
            <a:pPr lvl="1"/>
            <a:r>
              <a:rPr lang="zh-CN" altLang="en-US" dirty="0"/>
              <a:t>同样大小的对象，离视点越远，投影结果就越小</a:t>
            </a:r>
          </a:p>
          <a:p>
            <a:pPr lvl="1"/>
            <a:r>
              <a:rPr lang="zh-CN" altLang="en-US" dirty="0"/>
              <a:t>看起来更真实</a:t>
            </a:r>
            <a:endParaRPr lang="en-US" altLang="zh-CN" dirty="0"/>
          </a:p>
          <a:p>
            <a:endParaRPr lang="en-US" altLang="zh-CN" dirty="0"/>
          </a:p>
          <a:p>
            <a:r>
              <a:rPr lang="zh-CN" altLang="en-US" dirty="0"/>
              <a:t>不足：</a:t>
            </a:r>
            <a:endParaRPr lang="en-US" altLang="zh-CN" dirty="0"/>
          </a:p>
          <a:p>
            <a:pPr lvl="1"/>
            <a:r>
              <a:rPr lang="zh-CN" altLang="en-US" dirty="0"/>
              <a:t>在一条直线等距的几点投影后不一定等距（非均匀收缩</a:t>
            </a:r>
            <a:r>
              <a:rPr lang="en-US" altLang="zh-CN" dirty="0" err="1"/>
              <a:t>nonuniform</a:t>
            </a:r>
            <a:r>
              <a:rPr lang="en-US" altLang="zh-CN" dirty="0"/>
              <a:t> foreshortening</a:t>
            </a:r>
            <a:r>
              <a:rPr lang="zh-CN" altLang="en-US" dirty="0"/>
              <a:t>）</a:t>
            </a:r>
          </a:p>
          <a:p>
            <a:pPr lvl="1"/>
            <a:r>
              <a:rPr lang="zh-CN" altLang="en-US" dirty="0"/>
              <a:t>只有在平行于投影面的平面上角度被保持</a:t>
            </a:r>
          </a:p>
          <a:p>
            <a:pPr lvl="1"/>
            <a:r>
              <a:rPr lang="zh-CN" altLang="en-US" dirty="0"/>
              <a:t>相对于平行投影而言，更难用手工进行绘制（但对计算机而言，没有增加更多的困难）</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39</a:t>
            </a:fld>
            <a:endParaRPr lang="zh-CN" altLang="en-US" dirty="0"/>
          </a:p>
        </p:txBody>
      </p:sp>
    </p:spTree>
    <p:extLst>
      <p:ext uri="{BB962C8B-B14F-4D97-AF65-F5344CB8AC3E}">
        <p14:creationId xmlns:p14="http://schemas.microsoft.com/office/powerpoint/2010/main" val="166435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1</a:t>
            </a:r>
            <a:endParaRPr lang="en-US" dirty="0"/>
          </a:p>
        </p:txBody>
      </p:sp>
      <p:sp>
        <p:nvSpPr>
          <p:cNvPr id="3" name="Content Placeholder 2"/>
          <p:cNvSpPr>
            <a:spLocks noGrp="1"/>
          </p:cNvSpPr>
          <p:nvPr>
            <p:ph idx="1"/>
          </p:nvPr>
        </p:nvSpPr>
        <p:spPr/>
        <p:txBody>
          <a:bodyPr/>
          <a:lstStyle/>
          <a:p>
            <a:r>
              <a:rPr lang="zh-CN" altLang="en-US" dirty="0"/>
              <a:t>生成多个相同或者近似几何对象</a:t>
            </a:r>
            <a:endParaRPr lang="en-US" altLang="zh-CN" dirty="0"/>
          </a:p>
          <a:p>
            <a:pPr lvl="1"/>
            <a:r>
              <a:rPr lang="zh-CN" altLang="en-US" dirty="0"/>
              <a:t>雪花的构造</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grpSp>
        <p:nvGrpSpPr>
          <p:cNvPr id="5" name="Group 5"/>
          <p:cNvGrpSpPr>
            <a:grpSpLocks/>
          </p:cNvGrpSpPr>
          <p:nvPr/>
        </p:nvGrpSpPr>
        <p:grpSpPr bwMode="auto">
          <a:xfrm>
            <a:off x="628650" y="2381788"/>
            <a:ext cx="7991444" cy="3442991"/>
            <a:chOff x="254" y="1168"/>
            <a:chExt cx="5176" cy="2230"/>
          </a:xfrm>
        </p:grpSpPr>
        <p:graphicFrame>
          <p:nvGraphicFramePr>
            <p:cNvPr id="6" name="Object 4"/>
            <p:cNvGraphicFramePr>
              <a:graphicFrameLocks noChangeAspect="1"/>
            </p:cNvGraphicFramePr>
            <p:nvPr/>
          </p:nvGraphicFramePr>
          <p:xfrm>
            <a:off x="254" y="1168"/>
            <a:ext cx="5176" cy="2230"/>
          </p:xfrm>
          <a:graphic>
            <a:graphicData uri="http://schemas.openxmlformats.org/presentationml/2006/ole">
              <mc:AlternateContent xmlns:mc="http://schemas.openxmlformats.org/markup-compatibility/2006">
                <mc:Choice xmlns:v="urn:schemas-microsoft-com:vml" Requires="v">
                  <p:oleObj spid="_x0000_s2056" name="Image" r:id="rId3" imgW="14146032" imgH="5777778" progId="Photoshop.Image.7">
                    <p:embed/>
                  </p:oleObj>
                </mc:Choice>
                <mc:Fallback>
                  <p:oleObj name="Image" r:id="rId3" imgW="14146032" imgH="577777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 y="1168"/>
                          <a:ext cx="5176" cy="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a:spLocks noChangeArrowheads="1"/>
            </p:cNvSpPr>
            <p:nvPr/>
          </p:nvSpPr>
          <p:spPr bwMode="auto">
            <a:xfrm>
              <a:off x="1987" y="1248"/>
              <a:ext cx="102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eaLnBrk="1" hangingPunct="1"/>
              <a:r>
                <a:rPr lang="zh-CN" altLang="en-US" sz="1800">
                  <a:solidFill>
                    <a:schemeClr val="tx1"/>
                  </a:solidFill>
                  <a:latin typeface="Arial" charset="0"/>
                  <a:ea typeface="楷体_GB2312" charset="0"/>
                </a:rPr>
                <a:t>应用</a:t>
              </a:r>
              <a:r>
                <a:rPr lang="en-US" altLang="zh-CN" sz="1800">
                  <a:solidFill>
                    <a:schemeClr val="tx1"/>
                  </a:solidFill>
                  <a:latin typeface="Arial" charset="0"/>
                  <a:ea typeface="楷体_GB2312" charset="0"/>
                </a:rPr>
                <a:t>12</a:t>
              </a:r>
              <a:r>
                <a:rPr lang="zh-CN" altLang="en-US" sz="1800">
                  <a:solidFill>
                    <a:schemeClr val="tx1"/>
                  </a:solidFill>
                  <a:latin typeface="Arial" charset="0"/>
                  <a:ea typeface="楷体_GB2312" charset="0"/>
                </a:rPr>
                <a:t>次</a:t>
              </a:r>
            </a:p>
          </p:txBody>
        </p:sp>
      </p:grpSp>
    </p:spTree>
    <p:extLst>
      <p:ext uri="{BB962C8B-B14F-4D97-AF65-F5344CB8AC3E}">
        <p14:creationId xmlns:p14="http://schemas.microsoft.com/office/powerpoint/2010/main" val="965221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r>
              <a:rPr lang="en-US" altLang="zh-CN" dirty="0"/>
              <a:t>1/2</a:t>
            </a:r>
            <a:r>
              <a:rPr lang="zh-CN" altLang="en-US" dirty="0"/>
              <a:t>）</a:t>
            </a:r>
          </a:p>
        </p:txBody>
      </p:sp>
      <p:sp>
        <p:nvSpPr>
          <p:cNvPr id="3" name="内容占位符 2"/>
          <p:cNvSpPr>
            <a:spLocks noGrp="1"/>
          </p:cNvSpPr>
          <p:nvPr>
            <p:ph idx="1"/>
          </p:nvPr>
        </p:nvSpPr>
        <p:spPr/>
        <p:txBody>
          <a:bodyPr/>
          <a:lstStyle/>
          <a:p>
            <a:r>
              <a:rPr lang="en-US" altLang="zh-CN" sz="2802" dirty="0" err="1">
                <a:solidFill>
                  <a:srgbClr val="000000"/>
                </a:solidFill>
                <a:latin typeface="华文新魏" pitchFamily="18" charset="0"/>
                <a:cs typeface="华文新魏" pitchFamily="18" charset="0"/>
              </a:rPr>
              <a:t>把投影图像返回到真实尺寸</a:t>
            </a:r>
            <a:endParaRPr lang="en-US" altLang="zh-CN" sz="2802" dirty="0">
              <a:solidFill>
                <a:srgbClr val="000000"/>
              </a:solidFill>
              <a:latin typeface="华文新魏" pitchFamily="18" charset="0"/>
              <a:cs typeface="华文新魏" pitchFamily="18" charset="0"/>
            </a:endParaRP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40</a:t>
            </a:fld>
            <a:endParaRPr lang="zh-CN" altLang="en-US" dirty="0"/>
          </a:p>
        </p:txBody>
      </p:sp>
      <p:pic>
        <p:nvPicPr>
          <p:cNvPr id="5" name="图片 4"/>
          <p:cNvPicPr>
            <a:picLocks noChangeAspect="1"/>
          </p:cNvPicPr>
          <p:nvPr/>
        </p:nvPicPr>
        <p:blipFill>
          <a:blip r:embed="rId2" cstate="print"/>
          <a:stretch>
            <a:fillRect/>
          </a:stretch>
        </p:blipFill>
        <p:spPr>
          <a:xfrm>
            <a:off x="299171" y="2277269"/>
            <a:ext cx="8753475" cy="3390900"/>
          </a:xfrm>
          <a:prstGeom prst="rect">
            <a:avLst/>
          </a:prstGeom>
        </p:spPr>
      </p:pic>
    </p:spTree>
    <p:extLst>
      <p:ext uri="{BB962C8B-B14F-4D97-AF65-F5344CB8AC3E}">
        <p14:creationId xmlns:p14="http://schemas.microsoft.com/office/powerpoint/2010/main" val="200126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r>
              <a:rPr lang="en-US" altLang="zh-CN" dirty="0"/>
              <a:t>2/2</a:t>
            </a:r>
            <a:r>
              <a:rPr lang="zh-CN" altLang="en-US" dirty="0"/>
              <a:t>）</a:t>
            </a:r>
          </a:p>
        </p:txBody>
      </p:sp>
      <p:sp>
        <p:nvSpPr>
          <p:cNvPr id="3" name="内容占位符 2"/>
          <p:cNvSpPr>
            <a:spLocks noGrp="1"/>
          </p:cNvSpPr>
          <p:nvPr>
            <p:ph idx="1"/>
          </p:nvPr>
        </p:nvSpPr>
        <p:spPr/>
        <p:txBody>
          <a:bodyPr/>
          <a:lstStyle/>
          <a:p>
            <a:pPr>
              <a:lnSpc>
                <a:spcPts val="2900"/>
              </a:lnSpc>
              <a:tabLst/>
            </a:pPr>
            <a:r>
              <a:rPr lang="en-US" altLang="zh-CN" sz="2802" dirty="0" err="1">
                <a:solidFill>
                  <a:srgbClr val="000000"/>
                </a:solidFill>
                <a:latin typeface="华文新魏" pitchFamily="18" charset="0"/>
                <a:cs typeface="华文新魏" pitchFamily="18" charset="0"/>
              </a:rPr>
              <a:t>立体图像与基于图像的显示（image-based</a:t>
            </a:r>
            <a:r>
              <a:rPr lang="en-US" altLang="zh-CN" sz="2802" dirty="0">
                <a:solidFill>
                  <a:srgbClr val="000000"/>
                </a:solidFill>
                <a:latin typeface="华文新魏" pitchFamily="18" charset="0"/>
                <a:cs typeface="华文新魏" pitchFamily="18" charset="0"/>
              </a:rPr>
              <a:t> rendering）</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p:pic>
        <p:nvPicPr>
          <p:cNvPr id="5" name="图片 4"/>
          <p:cNvPicPr>
            <a:picLocks noChangeAspect="1"/>
          </p:cNvPicPr>
          <p:nvPr/>
        </p:nvPicPr>
        <p:blipFill>
          <a:blip r:embed="rId2" cstate="print"/>
          <a:stretch>
            <a:fillRect/>
          </a:stretch>
        </p:blipFill>
        <p:spPr>
          <a:xfrm>
            <a:off x="1141700" y="2199841"/>
            <a:ext cx="6486525" cy="4391025"/>
          </a:xfrm>
          <a:prstGeom prst="rect">
            <a:avLst/>
          </a:prstGeom>
        </p:spPr>
      </p:pic>
    </p:spTree>
    <p:extLst>
      <p:ext uri="{BB962C8B-B14F-4D97-AF65-F5344CB8AC3E}">
        <p14:creationId xmlns:p14="http://schemas.microsoft.com/office/powerpoint/2010/main" val="3688060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805263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Tree>
    <p:extLst>
      <p:ext uri="{BB962C8B-B14F-4D97-AF65-F5344CB8AC3E}">
        <p14:creationId xmlns:p14="http://schemas.microsoft.com/office/powerpoint/2010/main" val="452450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a:t>
            </a:r>
          </a:p>
        </p:txBody>
      </p:sp>
      <p:sp>
        <p:nvSpPr>
          <p:cNvPr id="7" name="Content Placeholder 6"/>
          <p:cNvSpPr>
            <a:spLocks noGrp="1"/>
          </p:cNvSpPr>
          <p:nvPr>
            <p:ph idx="1"/>
          </p:nvPr>
        </p:nvSpPr>
        <p:spPr/>
        <p:txBody>
          <a:bodyPr>
            <a:normAutofit/>
          </a:bodyPr>
          <a:lstStyle/>
          <a:p>
            <a:r>
              <a:rPr lang="zh-CN" altLang="en-US" dirty="0"/>
              <a:t>投影线垂直于投影平面</a:t>
            </a:r>
            <a:endParaRPr lang="zh-CN" altLang="en-US" sz="20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pic>
        <p:nvPicPr>
          <p:cNvPr id="5" name="图片 4"/>
          <p:cNvPicPr>
            <a:picLocks noChangeAspect="1"/>
          </p:cNvPicPr>
          <p:nvPr/>
        </p:nvPicPr>
        <p:blipFill>
          <a:blip r:embed="rId2"/>
          <a:stretch>
            <a:fillRect/>
          </a:stretch>
        </p:blipFill>
        <p:spPr>
          <a:xfrm>
            <a:off x="1640264" y="1834871"/>
            <a:ext cx="5759778" cy="4878274"/>
          </a:xfrm>
          <a:prstGeom prst="rect">
            <a:avLst/>
          </a:prstGeom>
        </p:spPr>
      </p:pic>
    </p:spTree>
    <p:extLst>
      <p:ext uri="{BB962C8B-B14F-4D97-AF65-F5344CB8AC3E}">
        <p14:creationId xmlns:p14="http://schemas.microsoft.com/office/powerpoint/2010/main" val="2141965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多视点正交投影</a:t>
            </a:r>
          </a:p>
        </p:txBody>
      </p:sp>
      <p:sp>
        <p:nvSpPr>
          <p:cNvPr id="5" name="Content Placeholder 4"/>
          <p:cNvSpPr>
            <a:spLocks noGrp="1"/>
          </p:cNvSpPr>
          <p:nvPr>
            <p:ph idx="1"/>
          </p:nvPr>
        </p:nvSpPr>
        <p:spPr/>
        <p:txBody>
          <a:bodyPr/>
          <a:lstStyle/>
          <a:p>
            <a:r>
              <a:rPr lang="zh-CN" altLang="en-US" dirty="0"/>
              <a:t>投影面平行于基准面</a:t>
            </a:r>
          </a:p>
          <a:p>
            <a:r>
              <a:rPr lang="zh-CN" altLang="en-US" dirty="0"/>
              <a:t>通常从前面、顶部和侧面进行投影</a:t>
            </a:r>
          </a:p>
          <a:p>
            <a:endParaRPr lang="zh-CN" altLang="en-US" dirty="0"/>
          </a:p>
          <a:p>
            <a:endParaRPr lang="zh-CN" altLang="en-US" dirty="0"/>
          </a:p>
          <a:p>
            <a:endParaRPr lang="zh-CN" altLang="en-US"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1580744" y="2527287"/>
            <a:ext cx="5035454" cy="3899599"/>
          </a:xfrm>
          <a:prstGeom prst="rect">
            <a:avLst/>
          </a:prstGeom>
        </p:spPr>
      </p:pic>
    </p:spTree>
    <p:extLst>
      <p:ext uri="{BB962C8B-B14F-4D97-AF65-F5344CB8AC3E}">
        <p14:creationId xmlns:p14="http://schemas.microsoft.com/office/powerpoint/2010/main" val="129084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优势：保持了距离与角度</a:t>
            </a:r>
            <a:endParaRPr lang="en-US" altLang="zh-CN" dirty="0">
              <a:latin typeface="Microsoft YaHei" charset="-122"/>
              <a:ea typeface="Microsoft YaHei" charset="-122"/>
              <a:cs typeface="Microsoft YaHei" charset="-122"/>
            </a:endParaRPr>
          </a:p>
          <a:p>
            <a:pPr lvl="1"/>
            <a:r>
              <a:rPr lang="en-US" altLang="zh-CN" dirty="0">
                <a:solidFill>
                  <a:srgbClr val="000000"/>
                </a:solidFill>
                <a:latin typeface="Microsoft YaHei" charset="-122"/>
                <a:ea typeface="Microsoft YaHei" charset="-122"/>
                <a:cs typeface="Microsoft YaHei" charset="-122"/>
              </a:rPr>
              <a:t>保持形状</a:t>
            </a:r>
          </a:p>
          <a:p>
            <a:pPr lvl="1"/>
            <a:r>
              <a:rPr lang="zh-CN" altLang="en-US" dirty="0">
                <a:latin typeface="Microsoft YaHei" charset="-122"/>
                <a:ea typeface="Microsoft YaHei" charset="-122"/>
                <a:cs typeface="Microsoft YaHei" charset="-122"/>
              </a:rPr>
              <a:t>可以用来测量</a:t>
            </a:r>
          </a:p>
          <a:p>
            <a:pPr lvl="2"/>
            <a:r>
              <a:rPr lang="zh-CN" altLang="en-US" dirty="0">
                <a:latin typeface="Microsoft YaHei" charset="-122"/>
                <a:ea typeface="Microsoft YaHei" charset="-122"/>
                <a:cs typeface="Microsoft YaHei" charset="-122"/>
              </a:rPr>
              <a:t>建筑规划</a:t>
            </a:r>
          </a:p>
          <a:p>
            <a:pPr lvl="2"/>
            <a:r>
              <a:rPr lang="zh-CN" altLang="en-US" dirty="0">
                <a:latin typeface="Microsoft YaHei" charset="-122"/>
                <a:ea typeface="Microsoft YaHei" charset="-122"/>
                <a:cs typeface="Microsoft YaHei" charset="-122"/>
              </a:rPr>
              <a:t>手册</a:t>
            </a: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不足：不能看到对象真正的全局形状，因为许多面在视点中不可见</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有时加上等角图</a:t>
            </a:r>
          </a:p>
          <a:p>
            <a:pPr lvl="1"/>
            <a:endParaRPr lang="zh-CN" altLang="en-US"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46</a:t>
            </a:fld>
            <a:endParaRPr lang="zh-CN" altLang="en-US" dirty="0"/>
          </a:p>
        </p:txBody>
      </p:sp>
    </p:spTree>
    <p:extLst>
      <p:ext uri="{BB962C8B-B14F-4D97-AF65-F5344CB8AC3E}">
        <p14:creationId xmlns:p14="http://schemas.microsoft.com/office/powerpoint/2010/main" val="1769143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轴测投影</a:t>
            </a:r>
          </a:p>
        </p:txBody>
      </p:sp>
      <p:sp>
        <p:nvSpPr>
          <p:cNvPr id="5" name="Content Placeholder 4"/>
          <p:cNvSpPr>
            <a:spLocks noGrp="1"/>
          </p:cNvSpPr>
          <p:nvPr>
            <p:ph idx="1"/>
          </p:nvPr>
        </p:nvSpPr>
        <p:spPr/>
        <p:txBody>
          <a:bodyPr/>
          <a:lstStyle/>
          <a:p>
            <a:r>
              <a:rPr lang="zh-CN" altLang="en-US" dirty="0"/>
              <a:t>投影面相对于对象基准面有</a:t>
            </a:r>
            <a:r>
              <a:rPr lang="zh-CN" altLang="en-US" dirty="0">
                <a:solidFill>
                  <a:srgbClr val="0000FF"/>
                </a:solidFill>
              </a:rPr>
              <a:t>一定的夹角</a:t>
            </a:r>
            <a:endParaRPr lang="en-US" altLang="zh-CN" dirty="0">
              <a:solidFill>
                <a:srgbClr val="0000FF"/>
              </a:solidFill>
            </a:endParaRPr>
          </a:p>
          <a:p>
            <a:r>
              <a:rPr lang="zh-CN" altLang="en-US" dirty="0"/>
              <a:t>投影线仍垂直于投影平面</a:t>
            </a:r>
          </a:p>
          <a:p>
            <a:endParaRPr lang="zh-CN" altLang="en-US" dirty="0"/>
          </a:p>
          <a:p>
            <a:endParaRPr lang="zh-CN" altLang="en-US" dirty="0"/>
          </a:p>
          <a:p>
            <a:endParaRPr lang="zh-CN" altLang="en-US"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6398"/>
          <a:stretch/>
        </p:blipFill>
        <p:spPr>
          <a:xfrm>
            <a:off x="931259" y="2426305"/>
            <a:ext cx="7281482" cy="3308808"/>
          </a:xfrm>
          <a:prstGeom prst="rect">
            <a:avLst/>
          </a:prstGeom>
        </p:spPr>
      </p:pic>
      <p:sp>
        <p:nvSpPr>
          <p:cNvPr id="8" name="Text Box 8"/>
          <p:cNvSpPr txBox="1">
            <a:spLocks noChangeArrowheads="1"/>
          </p:cNvSpPr>
          <p:nvPr/>
        </p:nvSpPr>
        <p:spPr bwMode="auto">
          <a:xfrm>
            <a:off x="1319424" y="5735113"/>
            <a:ext cx="1008996"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dirty="0">
                <a:solidFill>
                  <a:schemeClr val="tx1"/>
                </a:solidFill>
                <a:latin typeface="Arial" charset="0"/>
                <a:ea typeface="楷体_GB2312" charset="0"/>
              </a:rPr>
              <a:t>投影面</a:t>
            </a:r>
          </a:p>
          <a:p>
            <a:pPr eaLnBrk="1" hangingPunct="1"/>
            <a:endParaRPr lang="zh-CN" altLang="en-US" sz="1800" dirty="0">
              <a:solidFill>
                <a:schemeClr val="tx1"/>
              </a:solidFill>
              <a:latin typeface="Arial" charset="0"/>
              <a:ea typeface="楷体_GB2312" charset="0"/>
            </a:endParaRPr>
          </a:p>
        </p:txBody>
      </p:sp>
      <p:sp>
        <p:nvSpPr>
          <p:cNvPr id="9" name="Text Box 8"/>
          <p:cNvSpPr txBox="1">
            <a:spLocks noChangeArrowheads="1"/>
          </p:cNvSpPr>
          <p:nvPr/>
        </p:nvSpPr>
        <p:spPr bwMode="auto">
          <a:xfrm>
            <a:off x="4261584" y="5735113"/>
            <a:ext cx="1008996"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dirty="0">
                <a:solidFill>
                  <a:schemeClr val="tx1"/>
                </a:solidFill>
                <a:latin typeface="Arial" charset="0"/>
                <a:ea typeface="楷体_GB2312" charset="0"/>
              </a:rPr>
              <a:t>投影面</a:t>
            </a:r>
          </a:p>
          <a:p>
            <a:pPr eaLnBrk="1" hangingPunct="1"/>
            <a:endParaRPr lang="zh-CN" altLang="en-US" sz="1800" dirty="0">
              <a:solidFill>
                <a:schemeClr val="tx1"/>
              </a:solidFill>
              <a:latin typeface="Arial" charset="0"/>
              <a:ea typeface="楷体_GB2312" charset="0"/>
            </a:endParaRPr>
          </a:p>
        </p:txBody>
      </p:sp>
      <p:sp>
        <p:nvSpPr>
          <p:cNvPr id="10" name="Text Box 8"/>
          <p:cNvSpPr txBox="1">
            <a:spLocks noChangeArrowheads="1"/>
          </p:cNvSpPr>
          <p:nvPr/>
        </p:nvSpPr>
        <p:spPr bwMode="auto">
          <a:xfrm>
            <a:off x="7486640" y="3614082"/>
            <a:ext cx="1008996"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Tree>
    <p:extLst>
      <p:ext uri="{BB962C8B-B14F-4D97-AF65-F5344CB8AC3E}">
        <p14:creationId xmlns:p14="http://schemas.microsoft.com/office/powerpoint/2010/main" val="1787219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1"/>
            <a:ext cx="7886700" cy="4933140"/>
          </a:xfrm>
        </p:spPr>
        <p:txBody>
          <a:bodyPr>
            <a:normAutofit/>
          </a:bodyPr>
          <a:lstStyle/>
          <a:p>
            <a:r>
              <a:rPr lang="zh-CN" altLang="en-US" dirty="0">
                <a:latin typeface="Microsoft YaHei" charset="-122"/>
                <a:ea typeface="Microsoft YaHei" charset="-122"/>
                <a:cs typeface="Microsoft YaHei" charset="-122"/>
              </a:rPr>
              <a:t>优势：</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直线段长度被缩短，但可以求出收缩因子</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可以见到盒子类对象的三个基准面</a:t>
            </a:r>
            <a:endParaRPr lang="en-US" altLang="zh-CN" dirty="0">
              <a:latin typeface="Microsoft YaHei" charset="-122"/>
              <a:ea typeface="Microsoft YaHei" charset="-122"/>
              <a:cs typeface="Microsoft YaHei" charset="-122"/>
            </a:endParaRPr>
          </a:p>
          <a:p>
            <a:pPr lvl="1"/>
            <a:r>
              <a:rPr lang="en-US" altLang="zh-CN" dirty="0" err="1">
                <a:latin typeface="Microsoft YaHei" charset="-122"/>
                <a:ea typeface="Microsoft YaHei" charset="-122"/>
                <a:cs typeface="Microsoft YaHei" charset="-122"/>
              </a:rPr>
              <a:t>在CAD应用中经常用到</a:t>
            </a:r>
            <a:endParaRPr lang="zh-CN" altLang="en-US" dirty="0">
              <a:latin typeface="Microsoft YaHei" charset="-122"/>
              <a:ea typeface="Microsoft YaHei" charset="-122"/>
              <a:cs typeface="Microsoft YaHei" charset="-122"/>
            </a:endParaRPr>
          </a:p>
          <a:p>
            <a:pPr lvl="1"/>
            <a:endParaRPr lang="zh-CN" altLang="en-US"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不足：</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保持直线但不保角</a:t>
            </a:r>
          </a:p>
          <a:p>
            <a:pPr lvl="2"/>
            <a:r>
              <a:rPr lang="zh-CN" altLang="en-US" dirty="0">
                <a:latin typeface="Microsoft YaHei" charset="-122"/>
                <a:ea typeface="Microsoft YaHei" charset="-122"/>
                <a:cs typeface="Microsoft YaHei" charset="-122"/>
              </a:rPr>
              <a:t>圆所在平面如果不平行于投影面，它的投影为椭圆</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会导致某些观察错觉</a:t>
            </a:r>
            <a:endParaRPr lang="en-US" altLang="zh-CN" dirty="0">
              <a:latin typeface="Microsoft YaHei" charset="-122"/>
              <a:ea typeface="Microsoft YaHei" charset="-122"/>
              <a:cs typeface="Microsoft YaHei" charset="-122"/>
            </a:endParaRPr>
          </a:p>
          <a:p>
            <a:pPr lvl="2"/>
            <a:r>
              <a:rPr lang="en-US" altLang="zh-CN" dirty="0">
                <a:solidFill>
                  <a:srgbClr val="000000"/>
                </a:solidFill>
                <a:latin typeface="Microsoft YaHei" charset="-122"/>
                <a:ea typeface="Microsoft YaHei" charset="-122"/>
                <a:cs typeface="Microsoft YaHei" charset="-122"/>
              </a:rPr>
              <a:t>平行线看起来不平行</a:t>
            </a:r>
            <a:endParaRPr lang="zh-CN" altLang="en-US"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不是很真实，因为远的对象与近的对象具有同样的收缩因子</a:t>
            </a:r>
          </a:p>
          <a:p>
            <a:pPr lvl="1"/>
            <a:endParaRPr lang="zh-CN" altLang="en-US"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48</a:t>
            </a:fld>
            <a:endParaRPr lang="zh-CN" altLang="en-US" dirty="0"/>
          </a:p>
        </p:txBody>
      </p:sp>
    </p:spTree>
    <p:extLst>
      <p:ext uri="{BB962C8B-B14F-4D97-AF65-F5344CB8AC3E}">
        <p14:creationId xmlns:p14="http://schemas.microsoft.com/office/powerpoint/2010/main" val="580723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747"/>
          <a:stretch/>
        </p:blipFill>
        <p:spPr>
          <a:xfrm>
            <a:off x="833701" y="2069183"/>
            <a:ext cx="6876619" cy="3448157"/>
          </a:xfrm>
          <a:prstGeom prst="rect">
            <a:avLst/>
          </a:prstGeom>
        </p:spPr>
      </p:pic>
      <p:sp>
        <p:nvSpPr>
          <p:cNvPr id="2" name="标题 1"/>
          <p:cNvSpPr>
            <a:spLocks noGrp="1"/>
          </p:cNvSpPr>
          <p:nvPr>
            <p:ph type="title"/>
          </p:nvPr>
        </p:nvSpPr>
        <p:spPr/>
        <p:txBody>
          <a:bodyPr/>
          <a:lstStyle/>
          <a:p>
            <a:r>
              <a:rPr lang="zh-CN" altLang="en-US" dirty="0"/>
              <a:t>斜投影</a:t>
            </a:r>
          </a:p>
        </p:txBody>
      </p:sp>
      <p:sp>
        <p:nvSpPr>
          <p:cNvPr id="3" name="Content Placeholder 2"/>
          <p:cNvSpPr>
            <a:spLocks noGrp="1"/>
          </p:cNvSpPr>
          <p:nvPr>
            <p:ph idx="1"/>
          </p:nvPr>
        </p:nvSpPr>
        <p:spPr>
          <a:xfrm>
            <a:off x="629196" y="1317229"/>
            <a:ext cx="7886700" cy="4351338"/>
          </a:xfrm>
        </p:spPr>
        <p:txBody>
          <a:bodyPr/>
          <a:lstStyle/>
          <a:p>
            <a:r>
              <a:rPr lang="zh-CN" altLang="en-US" dirty="0"/>
              <a:t>投影线与投影面之间的关系任意</a:t>
            </a:r>
            <a:endParaRPr lang="zh-CN" altLang="en-US" sz="2000"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grpSp>
        <p:nvGrpSpPr>
          <p:cNvPr id="8" name="Group 9"/>
          <p:cNvGrpSpPr>
            <a:grpSpLocks/>
          </p:cNvGrpSpPr>
          <p:nvPr/>
        </p:nvGrpSpPr>
        <p:grpSpPr bwMode="auto">
          <a:xfrm>
            <a:off x="899071" y="3049985"/>
            <a:ext cx="6567488" cy="2916238"/>
            <a:chOff x="597" y="1718"/>
            <a:chExt cx="4137" cy="1837"/>
          </a:xfrm>
        </p:grpSpPr>
        <p:sp>
          <p:nvSpPr>
            <p:cNvPr id="10" name="Text Box 8"/>
            <p:cNvSpPr txBox="1">
              <a:spLocks noChangeArrowheads="1"/>
            </p:cNvSpPr>
            <p:nvPr/>
          </p:nvSpPr>
          <p:spPr bwMode="auto">
            <a:xfrm>
              <a:off x="597" y="3134"/>
              <a:ext cx="796"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
          <p:nvSpPr>
            <p:cNvPr id="11" name="Text Box 9"/>
            <p:cNvSpPr txBox="1">
              <a:spLocks noChangeArrowheads="1"/>
            </p:cNvSpPr>
            <p:nvPr/>
          </p:nvSpPr>
          <p:spPr bwMode="auto">
            <a:xfrm>
              <a:off x="2495" y="3134"/>
              <a:ext cx="832"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
          <p:nvSpPr>
            <p:cNvPr id="12" name="Text Box 10"/>
            <p:cNvSpPr txBox="1">
              <a:spLocks noChangeArrowheads="1"/>
            </p:cNvSpPr>
            <p:nvPr/>
          </p:nvSpPr>
          <p:spPr bwMode="auto">
            <a:xfrm>
              <a:off x="3880" y="1718"/>
              <a:ext cx="854"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dirty="0">
                  <a:solidFill>
                    <a:schemeClr val="tx1"/>
                  </a:solidFill>
                  <a:latin typeface="Arial" charset="0"/>
                  <a:ea typeface="楷体_GB2312" charset="0"/>
                </a:rPr>
                <a:t>投影面</a:t>
              </a:r>
            </a:p>
          </p:txBody>
        </p:sp>
        <p:sp>
          <p:nvSpPr>
            <p:cNvPr id="13" name="Text Box 8"/>
            <p:cNvSpPr txBox="1">
              <a:spLocks noChangeArrowheads="1"/>
            </p:cNvSpPr>
            <p:nvPr/>
          </p:nvSpPr>
          <p:spPr bwMode="auto">
            <a:xfrm>
              <a:off x="4130" y="3228"/>
              <a:ext cx="116" cy="32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endParaRPr lang="zh-CN" altLang="en-US"/>
            </a:p>
          </p:txBody>
        </p:sp>
      </p:grpSp>
    </p:spTree>
    <p:extLst>
      <p:ext uri="{BB962C8B-B14F-4D97-AF65-F5344CB8AC3E}">
        <p14:creationId xmlns:p14="http://schemas.microsoft.com/office/powerpoint/2010/main" val="281889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2</a:t>
            </a:r>
            <a:endParaRPr lang="zh-CN" altLang="en-US" dirty="0"/>
          </a:p>
        </p:txBody>
      </p:sp>
      <p:sp>
        <p:nvSpPr>
          <p:cNvPr id="3" name="内容占位符 2"/>
          <p:cNvSpPr>
            <a:spLocks noGrp="1"/>
          </p:cNvSpPr>
          <p:nvPr>
            <p:ph idx="1"/>
          </p:nvPr>
        </p:nvSpPr>
        <p:spPr/>
        <p:txBody>
          <a:bodyPr>
            <a:normAutofit/>
          </a:bodyPr>
          <a:lstStyle/>
          <a:p>
            <a:r>
              <a:rPr lang="zh-CN" altLang="en-US" dirty="0"/>
              <a:t>从不同的视角观察场景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pic>
        <p:nvPicPr>
          <p:cNvPr id="5" name="图片 4"/>
          <p:cNvPicPr>
            <a:picLocks noChangeAspect="1"/>
          </p:cNvPicPr>
          <p:nvPr/>
        </p:nvPicPr>
        <p:blipFill>
          <a:blip r:embed="rId2"/>
          <a:stretch>
            <a:fillRect/>
          </a:stretch>
        </p:blipFill>
        <p:spPr>
          <a:xfrm>
            <a:off x="1752383" y="2353456"/>
            <a:ext cx="5756938" cy="3656856"/>
          </a:xfrm>
          <a:prstGeom prst="rect">
            <a:avLst/>
          </a:prstGeom>
        </p:spPr>
      </p:pic>
    </p:spTree>
    <p:extLst>
      <p:ext uri="{BB962C8B-B14F-4D97-AF65-F5344CB8AC3E}">
        <p14:creationId xmlns:p14="http://schemas.microsoft.com/office/powerpoint/2010/main" val="906502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1"/>
            <a:ext cx="7886700" cy="4933140"/>
          </a:xfrm>
        </p:spPr>
        <p:txBody>
          <a:bodyPr>
            <a:normAutofit/>
          </a:bodyPr>
          <a:lstStyle/>
          <a:p>
            <a:r>
              <a:rPr lang="zh-CN" altLang="en-US" dirty="0">
                <a:latin typeface="Microsoft YaHei" charset="-122"/>
                <a:ea typeface="Microsoft YaHei" charset="-122"/>
                <a:cs typeface="Microsoft YaHei" charset="-122"/>
              </a:rPr>
              <a:t>优势：</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可以增加某个角度，以便强调特定面</a:t>
            </a:r>
            <a:endParaRPr lang="en-US" altLang="zh-CN" dirty="0">
              <a:latin typeface="Microsoft YaHei" charset="-122"/>
              <a:ea typeface="Microsoft YaHei" charset="-122"/>
              <a:cs typeface="Microsoft YaHei" charset="-122"/>
            </a:endParaRPr>
          </a:p>
          <a:p>
            <a:pPr lvl="2"/>
            <a:r>
              <a:rPr lang="en-US" altLang="zh-CN" dirty="0" err="1">
                <a:solidFill>
                  <a:srgbClr val="000000"/>
                </a:solidFill>
                <a:latin typeface="Microsoft YaHei" charset="-122"/>
                <a:ea typeface="Microsoft YaHei" charset="-122"/>
                <a:cs typeface="Microsoft YaHei" charset="-122"/>
              </a:rPr>
              <a:t>建筑行业：plan</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oblique,</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elevation</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oblique</a:t>
            </a:r>
            <a:endParaRPr lang="zh-CN" altLang="en-US" dirty="0">
              <a:latin typeface="Microsoft YaHei" charset="-122"/>
              <a:ea typeface="Microsoft YaHei" charset="-122"/>
              <a:cs typeface="Microsoft YaHei" charset="-122"/>
            </a:endParaRPr>
          </a:p>
          <a:p>
            <a:pPr lvl="1">
              <a:lnSpc>
                <a:spcPts val="2900"/>
              </a:lnSpc>
            </a:pPr>
            <a:r>
              <a:rPr lang="en-US" altLang="zh-CN" sz="2002" dirty="0">
                <a:solidFill>
                  <a:srgbClr val="000000"/>
                </a:solidFill>
                <a:latin typeface="Microsoft YaHei" charset="-122"/>
                <a:ea typeface="Microsoft YaHei" charset="-122"/>
                <a:cs typeface="Microsoft YaHei" charset="-122"/>
              </a:rPr>
              <a:t>在平行于投影面的面上的角是保持的，但我们仍然可以见到其它侧面</a:t>
            </a:r>
          </a:p>
          <a:p>
            <a:pPr>
              <a:lnSpc>
                <a:spcPts val="2900"/>
              </a:lnSpc>
              <a:tabLst/>
            </a:pPr>
            <a:endParaRPr lang="en-US" altLang="zh-CN" sz="2802" dirty="0">
              <a:solidFill>
                <a:srgbClr val="000000"/>
              </a:solidFill>
              <a:latin typeface="Microsoft YaHei" charset="-122"/>
              <a:ea typeface="Microsoft YaHei" charset="-122"/>
              <a:cs typeface="Microsoft YaHei" charset="-122"/>
            </a:endParaRPr>
          </a:p>
          <a:p>
            <a:pPr>
              <a:lnSpc>
                <a:spcPts val="2900"/>
              </a:lnSpc>
              <a:tabLst/>
            </a:pPr>
            <a:endParaRPr lang="en-US" altLang="zh-CN" sz="2802" dirty="0">
              <a:solidFill>
                <a:srgbClr val="000000"/>
              </a:solidFill>
              <a:latin typeface="Microsoft YaHei" charset="-122"/>
              <a:ea typeface="Microsoft YaHei" charset="-122"/>
              <a:cs typeface="Microsoft YaHei" charset="-122"/>
            </a:endParaRPr>
          </a:p>
          <a:p>
            <a:endParaRPr lang="en-US" altLang="zh-CN" sz="2802" dirty="0">
              <a:solidFill>
                <a:srgbClr val="000000"/>
              </a:solidFill>
              <a:latin typeface="Microsoft YaHei" charset="-122"/>
              <a:ea typeface="Microsoft YaHei" charset="-122"/>
              <a:cs typeface="Microsoft YaHei" charset="-122"/>
            </a:endParaRPr>
          </a:p>
          <a:p>
            <a:r>
              <a:rPr lang="zh-CN" altLang="en-US" sz="2802" dirty="0">
                <a:solidFill>
                  <a:srgbClr val="000000"/>
                </a:solidFill>
                <a:latin typeface="Microsoft YaHei" charset="-122"/>
                <a:ea typeface="Microsoft YaHei" charset="-122"/>
                <a:cs typeface="Microsoft YaHei" charset="-122"/>
              </a:rPr>
              <a:t>不足：</a:t>
            </a:r>
            <a:endParaRPr lang="en-US" altLang="zh-CN" sz="2802" dirty="0">
              <a:solidFill>
                <a:srgbClr val="000000"/>
              </a:solidFill>
              <a:latin typeface="Microsoft YaHei" charset="-122"/>
              <a:ea typeface="Microsoft YaHei" charset="-122"/>
              <a:cs typeface="Microsoft YaHei" charset="-122"/>
            </a:endParaRPr>
          </a:p>
          <a:p>
            <a:pPr lvl="1"/>
            <a:r>
              <a:rPr lang="zh-CN" altLang="en-US" sz="2002" dirty="0">
                <a:solidFill>
                  <a:srgbClr val="000000"/>
                </a:solidFill>
                <a:latin typeface="Microsoft YaHei" charset="-122"/>
                <a:ea typeface="Microsoft YaHei" charset="-122"/>
                <a:cs typeface="Microsoft YaHei" charset="-122"/>
              </a:rPr>
              <a:t>很难用手工绘制，看起来有些不自然</a:t>
            </a:r>
            <a:endParaRPr lang="en-US" altLang="zh-CN" sz="2002" dirty="0">
              <a:solidFill>
                <a:srgbClr val="000000"/>
              </a:solidFill>
              <a:latin typeface="Microsoft YaHei" charset="-122"/>
              <a:ea typeface="Microsoft YaHei" charset="-122"/>
              <a:cs typeface="Microsoft YaHei" charset="-122"/>
            </a:endParaRPr>
          </a:p>
          <a:p>
            <a:pPr lvl="1"/>
            <a:r>
              <a:rPr lang="en-US" altLang="zh-CN" sz="2002" dirty="0">
                <a:solidFill>
                  <a:srgbClr val="000000"/>
                </a:solidFill>
                <a:latin typeface="Microsoft YaHei" charset="-122"/>
                <a:ea typeface="Microsoft YaHei" charset="-122"/>
                <a:cs typeface="Microsoft YaHei" charset="-122"/>
              </a:rPr>
              <a:t>在实际世界中，只能利用特殊相机做到这一点</a:t>
            </a:r>
          </a:p>
          <a:p>
            <a:endParaRPr lang="zh-CN" altLang="en-US" dirty="0">
              <a:latin typeface="Microsoft YaHei" charset="-122"/>
              <a:ea typeface="Microsoft YaHei" charset="-122"/>
              <a:cs typeface="Microsoft YaHei" charset="-122"/>
            </a:endParaRP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pic>
        <p:nvPicPr>
          <p:cNvPr id="5" name="图片 4"/>
          <p:cNvPicPr>
            <a:picLocks noChangeAspect="1"/>
          </p:cNvPicPr>
          <p:nvPr/>
        </p:nvPicPr>
        <p:blipFill>
          <a:blip r:embed="rId2"/>
          <a:stretch>
            <a:fillRect/>
          </a:stretch>
        </p:blipFill>
        <p:spPr>
          <a:xfrm>
            <a:off x="3390900" y="3109235"/>
            <a:ext cx="2362200" cy="1533525"/>
          </a:xfrm>
          <a:prstGeom prst="rect">
            <a:avLst/>
          </a:prstGeom>
        </p:spPr>
      </p:pic>
    </p:spTree>
    <p:extLst>
      <p:ext uri="{BB962C8B-B14F-4D97-AF65-F5344CB8AC3E}">
        <p14:creationId xmlns:p14="http://schemas.microsoft.com/office/powerpoint/2010/main" val="1794399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51</a:t>
            </a:fld>
            <a:endParaRPr lang="zh-CN" altLang="en-US"/>
          </a:p>
        </p:txBody>
      </p:sp>
      <p:sp>
        <p:nvSpPr>
          <p:cNvPr id="8" name="文本框 7"/>
          <p:cNvSpPr txBox="1"/>
          <p:nvPr/>
        </p:nvSpPr>
        <p:spPr>
          <a:xfrm>
            <a:off x="3329287"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计算机视图</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90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计算机视图原理</a:t>
            </a:r>
          </a:p>
        </p:txBody>
      </p:sp>
      <p:sp>
        <p:nvSpPr>
          <p:cNvPr id="3" name="内容占位符 2"/>
          <p:cNvSpPr>
            <a:spLocks noGrp="1"/>
          </p:cNvSpPr>
          <p:nvPr>
            <p:ph idx="1"/>
          </p:nvPr>
        </p:nvSpPr>
        <p:spPr/>
        <p:txBody>
          <a:bodyPr>
            <a:normAutofit/>
          </a:bodyPr>
          <a:lstStyle/>
          <a:p>
            <a:r>
              <a:rPr lang="zh-CN" altLang="en-US" sz="2400" dirty="0"/>
              <a:t>计算视图的构建原理</a:t>
            </a:r>
            <a:endParaRPr lang="en-US" altLang="zh-CN" sz="1800" dirty="0"/>
          </a:p>
          <a:p>
            <a:pPr lvl="1">
              <a:buClr>
                <a:schemeClr val="tx1"/>
              </a:buClr>
            </a:pPr>
            <a:r>
              <a:rPr lang="zh-CN" altLang="en-US" sz="1800" dirty="0"/>
              <a:t>应用程序分别指定物体形状与相机参数，由图形管线计算视图</a:t>
            </a:r>
            <a:endParaRPr lang="en-US" altLang="zh-CN" sz="1800" dirty="0"/>
          </a:p>
          <a:p>
            <a:pPr lvl="1">
              <a:buClr>
                <a:schemeClr val="tx1"/>
              </a:buClr>
            </a:pPr>
            <a:r>
              <a:rPr lang="zh-CN" altLang="en-US" sz="1800" dirty="0"/>
              <a:t>视图在</a:t>
            </a:r>
            <a:r>
              <a:rPr lang="en-US" altLang="zh-CN" sz="1800" dirty="0"/>
              <a:t>OpenGL</a:t>
            </a:r>
            <a:r>
              <a:rPr lang="zh-CN" altLang="en-US" sz="1800" dirty="0"/>
              <a:t>中通过</a:t>
            </a:r>
            <a:r>
              <a:rPr lang="zh-CN" altLang="en-US" sz="1800" b="1" dirty="0">
                <a:solidFill>
                  <a:srgbClr val="00B050"/>
                </a:solidFill>
              </a:rPr>
              <a:t>坐标系转换与裁剪</a:t>
            </a:r>
            <a:r>
              <a:rPr lang="zh-CN" altLang="en-US" sz="1800" dirty="0"/>
              <a:t>实现</a:t>
            </a:r>
            <a:endParaRPr lang="en-US" altLang="zh-CN" sz="1800" dirty="0"/>
          </a:p>
          <a:p>
            <a:pPr lvl="1">
              <a:buClr>
                <a:schemeClr val="tx1"/>
              </a:buClr>
            </a:pPr>
            <a:r>
              <a:rPr lang="zh-CN" altLang="en-US" sz="1800" dirty="0"/>
              <a:t>核心机制：</a:t>
            </a:r>
            <a:r>
              <a:rPr lang="zh-CN" altLang="en-US" sz="1800" b="1" dirty="0"/>
              <a:t>仿射变换</a:t>
            </a:r>
            <a:r>
              <a:rPr lang="zh-CN" altLang="en-US" sz="1800" dirty="0"/>
              <a:t>、</a:t>
            </a:r>
            <a:r>
              <a:rPr lang="zh-CN" altLang="en-US" sz="1800" b="1" dirty="0"/>
              <a:t>投影归一化</a:t>
            </a:r>
            <a:r>
              <a:rPr lang="en-US" altLang="zh-CN" sz="1800" dirty="0"/>
              <a:t>(Perspective Normalization)</a:t>
            </a:r>
          </a:p>
          <a:p>
            <a:pPr lvl="1">
              <a:buClr>
                <a:schemeClr val="tx1"/>
              </a:buClr>
            </a:pPr>
            <a:r>
              <a:rPr lang="zh-CN" altLang="en-US" sz="1800" dirty="0"/>
              <a:t>可采用</a:t>
            </a:r>
            <a:r>
              <a:rPr lang="en-US" altLang="zh-CN" sz="1800" dirty="0"/>
              <a:t>API</a:t>
            </a:r>
            <a:r>
              <a:rPr lang="zh-CN" altLang="en-US" sz="1800" dirty="0"/>
              <a:t>调用或者顶点着色器两种方式实现</a:t>
            </a:r>
            <a:endParaRPr lang="en-US" altLang="zh-CN" sz="1800" dirty="0"/>
          </a:p>
          <a:p>
            <a:pPr lvl="1">
              <a:buClr>
                <a:schemeClr val="tx1"/>
              </a:buClr>
            </a:pPr>
            <a:endParaRPr lang="en-US" altLang="zh-CN" sz="2400" dirty="0"/>
          </a:p>
          <a:p>
            <a:r>
              <a:rPr lang="en-US" altLang="zh-CN" sz="2400" dirty="0"/>
              <a:t>OpenGL</a:t>
            </a:r>
            <a:r>
              <a:rPr lang="zh-CN" altLang="en-US" sz="2400" dirty="0"/>
              <a:t>程序实现步骤</a:t>
            </a:r>
            <a:endParaRPr lang="en-US" altLang="zh-CN" sz="1800" dirty="0"/>
          </a:p>
          <a:p>
            <a:pPr lvl="1">
              <a:buClr>
                <a:schemeClr val="tx1"/>
              </a:buClr>
            </a:pPr>
            <a:r>
              <a:rPr lang="zh-CN" altLang="en-US" sz="1800" dirty="0"/>
              <a:t>定位照相机：设置模型－视图矩阵</a:t>
            </a:r>
            <a:endParaRPr lang="en-US" altLang="zh-CN" sz="1800" dirty="0"/>
          </a:p>
          <a:p>
            <a:pPr lvl="1">
              <a:buClr>
                <a:schemeClr val="tx1"/>
              </a:buClr>
            </a:pPr>
            <a:r>
              <a:rPr lang="zh-CN" altLang="en-US" sz="1800" dirty="0"/>
              <a:t>设置镜头：设置投影矩阵</a:t>
            </a:r>
            <a:endParaRPr lang="en-US" altLang="zh-CN" sz="1800" dirty="0"/>
          </a:p>
          <a:p>
            <a:pPr lvl="1">
              <a:buClr>
                <a:schemeClr val="tx1"/>
              </a:buClr>
            </a:pPr>
            <a:r>
              <a:rPr lang="zh-CN" altLang="en-US" sz="1800" dirty="0"/>
              <a:t>裁剪：设置视景体</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52</a:t>
            </a:fld>
            <a:endParaRPr lang="zh-CN" altLang="en-US"/>
          </a:p>
        </p:txBody>
      </p:sp>
      <p:pic>
        <p:nvPicPr>
          <p:cNvPr id="7" name="图片 6"/>
          <p:cNvPicPr>
            <a:picLocks noChangeAspect="1"/>
          </p:cNvPicPr>
          <p:nvPr/>
        </p:nvPicPr>
        <p:blipFill>
          <a:blip r:embed="rId2"/>
          <a:stretch>
            <a:fillRect/>
          </a:stretch>
        </p:blipFill>
        <p:spPr>
          <a:xfrm>
            <a:off x="1075320" y="4920363"/>
            <a:ext cx="6796061" cy="1495611"/>
          </a:xfrm>
          <a:prstGeom prst="rect">
            <a:avLst/>
          </a:prstGeom>
        </p:spPr>
      </p:pic>
    </p:spTree>
    <p:extLst>
      <p:ext uri="{BB962C8B-B14F-4D97-AF65-F5344CB8AC3E}">
        <p14:creationId xmlns:p14="http://schemas.microsoft.com/office/powerpoint/2010/main" val="531322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合成照相机</a:t>
            </a:r>
            <a:endParaRPr lang="en-US" dirty="0"/>
          </a:p>
        </p:txBody>
      </p:sp>
      <p:sp>
        <p:nvSpPr>
          <p:cNvPr id="3" name="Content Placeholder 2"/>
          <p:cNvSpPr>
            <a:spLocks noGrp="1"/>
          </p:cNvSpPr>
          <p:nvPr>
            <p:ph idx="1"/>
          </p:nvPr>
        </p:nvSpPr>
        <p:spPr>
          <a:xfrm>
            <a:off x="628650" y="1316830"/>
            <a:ext cx="7886700" cy="4875625"/>
          </a:xfrm>
        </p:spPr>
        <p:txBody>
          <a:bodyPr/>
          <a:lstStyle/>
          <a:p>
            <a:r>
              <a:rPr lang="zh-CN" altLang="en-US" dirty="0"/>
              <a:t>计算机视图是基于合成照相机的，原则上可以实现所有的经典视图</a:t>
            </a:r>
            <a:endParaRPr lang="en-US" altLang="zh-CN" dirty="0"/>
          </a:p>
          <a:p>
            <a:endParaRPr lang="zh-CN" altLang="en-US" dirty="0"/>
          </a:p>
          <a:p>
            <a:r>
              <a:rPr lang="zh-CN" altLang="en-US" dirty="0"/>
              <a:t>所有的经典视图是基于对象、观察者和投影线之间的紧密联系的，而在计算机图形学中强调的则是对象定义与照相机定义之间的独立性</a:t>
            </a:r>
            <a:endParaRPr lang="en-US" altLang="zh-CN" dirty="0"/>
          </a:p>
          <a:p>
            <a:endParaRPr lang="zh-CN" altLang="en-US" dirty="0"/>
          </a:p>
          <a:p>
            <a:r>
              <a:rPr lang="zh-CN" altLang="en-US" dirty="0"/>
              <a:t>在</a:t>
            </a:r>
            <a:r>
              <a:rPr lang="en-US" altLang="zh-CN" dirty="0"/>
              <a:t>OpenGL</a:t>
            </a:r>
            <a:r>
              <a:rPr lang="zh-CN" altLang="en-US" dirty="0"/>
              <a:t>中可以指定采用的是透视投影或者正交投影，但在透视投影中</a:t>
            </a:r>
            <a:r>
              <a:rPr lang="en-US" altLang="zh-CN" dirty="0"/>
              <a:t>OpenGL</a:t>
            </a:r>
            <a:r>
              <a:rPr lang="zh-CN" altLang="en-US" dirty="0"/>
              <a:t>并不知道什么是单点、两点或三点透视</a:t>
            </a:r>
          </a:p>
          <a:p>
            <a:pPr lvl="1"/>
            <a:r>
              <a:rPr lang="zh-CN" altLang="en-US" dirty="0"/>
              <a:t>为了实现这些细节需要知道对象与照相机之间的关系</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53</a:t>
            </a:fld>
            <a:endParaRPr lang="zh-CN" altLang="en-US" dirty="0"/>
          </a:p>
        </p:txBody>
      </p:sp>
    </p:spTree>
    <p:extLst>
      <p:ext uri="{BB962C8B-B14F-4D97-AF65-F5344CB8AC3E}">
        <p14:creationId xmlns:p14="http://schemas.microsoft.com/office/powerpoint/2010/main" val="1055229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相机的几何构造</a:t>
            </a:r>
          </a:p>
        </p:txBody>
      </p:sp>
      <p:sp>
        <p:nvSpPr>
          <p:cNvPr id="3" name="内容占位符 2"/>
          <p:cNvSpPr>
            <a:spLocks noGrp="1"/>
          </p:cNvSpPr>
          <p:nvPr>
            <p:ph idx="1"/>
          </p:nvPr>
        </p:nvSpPr>
        <p:spPr/>
        <p:txBody>
          <a:bodyPr/>
          <a:lstStyle/>
          <a:p>
            <a:pPr>
              <a:buClr>
                <a:srgbClr val="94003F"/>
              </a:buClr>
            </a:pPr>
            <a:r>
              <a:rPr lang="zh-CN" altLang="en-US" sz="2400" dirty="0"/>
              <a:t>相机的几何构造</a:t>
            </a:r>
            <a:endParaRPr lang="en-US" altLang="zh-CN" sz="1800" dirty="0"/>
          </a:p>
          <a:p>
            <a:pPr lvl="1">
              <a:buClr>
                <a:schemeClr val="tx1"/>
              </a:buClr>
            </a:pPr>
            <a:r>
              <a:rPr lang="zh-CN" altLang="en-US" sz="1800" dirty="0"/>
              <a:t>成像传感器（</a:t>
            </a:r>
            <a:r>
              <a:rPr lang="en-US" altLang="zh-CN" sz="1800" dirty="0"/>
              <a:t>CCD</a:t>
            </a:r>
            <a:r>
              <a:rPr lang="zh-CN" altLang="en-US" sz="1800" dirty="0"/>
              <a:t>）：</a:t>
            </a:r>
            <a:endParaRPr lang="en-US" altLang="zh-CN" sz="1800" dirty="0"/>
          </a:p>
          <a:p>
            <a:pPr marL="457200" lvl="1" indent="0">
              <a:buClr>
                <a:schemeClr val="tx1"/>
              </a:buClr>
              <a:buNone/>
            </a:pPr>
            <a:r>
              <a:rPr lang="en-US" altLang="zh-CN" sz="1800" dirty="0"/>
              <a:t>       </a:t>
            </a:r>
            <a:r>
              <a:rPr lang="zh-CN" altLang="en-US" sz="1800" dirty="0"/>
              <a:t>抽象为投影平面</a:t>
            </a:r>
            <a:endParaRPr lang="en-US" altLang="zh-CN" sz="1800" dirty="0"/>
          </a:p>
          <a:p>
            <a:pPr lvl="1">
              <a:buClr>
                <a:schemeClr val="tx1"/>
              </a:buClr>
            </a:pPr>
            <a:r>
              <a:rPr lang="zh-CN" altLang="en-US" sz="1800" dirty="0"/>
              <a:t>镜头：</a:t>
            </a:r>
            <a:endParaRPr lang="en-US" altLang="zh-CN" sz="1800" dirty="0"/>
          </a:p>
          <a:p>
            <a:pPr marL="457200" lvl="1" indent="0">
              <a:buClr>
                <a:schemeClr val="tx1"/>
              </a:buClr>
              <a:buNone/>
            </a:pPr>
            <a:r>
              <a:rPr lang="en-US" altLang="zh-CN" sz="1800" dirty="0"/>
              <a:t>       </a:t>
            </a:r>
            <a:r>
              <a:rPr lang="zh-CN" altLang="en-US" sz="1800" dirty="0"/>
              <a:t>抽象为针孔模型</a:t>
            </a:r>
            <a:endParaRPr lang="en-US" altLang="zh-CN" sz="1800" dirty="0"/>
          </a:p>
          <a:p>
            <a:pPr marL="457200" lvl="1" indent="0">
              <a:buClr>
                <a:schemeClr val="tx1"/>
              </a:buClr>
              <a:buNone/>
            </a:pPr>
            <a:endParaRPr lang="en-US" altLang="zh-CN" sz="2400" dirty="0"/>
          </a:p>
          <a:p>
            <a:r>
              <a:rPr lang="zh-CN" altLang="en-US" sz="2400" dirty="0"/>
              <a:t>针孔模型：</a:t>
            </a:r>
            <a:endParaRPr lang="en-US" altLang="zh-CN" sz="1800" dirty="0"/>
          </a:p>
          <a:p>
            <a:pPr lvl="1">
              <a:buClr>
                <a:schemeClr val="tx1"/>
              </a:buClr>
            </a:pPr>
            <a:r>
              <a:rPr lang="zh-CN" altLang="en-US" sz="1800" dirty="0"/>
              <a:t>投影中心</a:t>
            </a:r>
            <a:endParaRPr lang="en-US" altLang="zh-CN" sz="1800" dirty="0"/>
          </a:p>
          <a:p>
            <a:pPr lvl="1">
              <a:buClr>
                <a:schemeClr val="tx1"/>
              </a:buClr>
            </a:pPr>
            <a:r>
              <a:rPr lang="zh-CN" altLang="en-US" sz="1800" dirty="0"/>
              <a:t>像平面</a:t>
            </a:r>
            <a:endParaRPr lang="en-US" altLang="zh-CN" sz="1800" dirty="0"/>
          </a:p>
          <a:p>
            <a:pPr lvl="1">
              <a:buClr>
                <a:schemeClr val="tx1"/>
              </a:buClr>
            </a:pPr>
            <a:r>
              <a:rPr lang="zh-CN" altLang="en-US" sz="1800" dirty="0"/>
              <a:t>焦距</a:t>
            </a:r>
            <a:endParaRPr lang="en-US" altLang="zh-CN" sz="1800" dirty="0"/>
          </a:p>
          <a:p>
            <a:pPr lvl="1">
              <a:buClr>
                <a:schemeClr val="tx1"/>
              </a:buClr>
            </a:pPr>
            <a:r>
              <a:rPr lang="zh-CN" altLang="en-US" sz="1800" dirty="0"/>
              <a:t>主点</a:t>
            </a: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54</a:t>
            </a:fld>
            <a:endParaRPr lang="zh-CN" altLang="en-US"/>
          </a:p>
        </p:txBody>
      </p:sp>
      <p:pic>
        <p:nvPicPr>
          <p:cNvPr id="10" name="图片 9"/>
          <p:cNvPicPr>
            <a:picLocks noChangeAspect="1"/>
          </p:cNvPicPr>
          <p:nvPr/>
        </p:nvPicPr>
        <p:blipFill>
          <a:blip r:embed="rId2"/>
          <a:stretch>
            <a:fillRect/>
          </a:stretch>
        </p:blipFill>
        <p:spPr>
          <a:xfrm>
            <a:off x="3786093" y="1171638"/>
            <a:ext cx="4923482" cy="2155136"/>
          </a:xfrm>
          <a:prstGeom prst="rect">
            <a:avLst/>
          </a:prstGeom>
        </p:spPr>
      </p:pic>
      <p:pic>
        <p:nvPicPr>
          <p:cNvPr id="11" name="图片 10"/>
          <p:cNvPicPr>
            <a:picLocks noChangeAspect="1"/>
          </p:cNvPicPr>
          <p:nvPr/>
        </p:nvPicPr>
        <p:blipFill>
          <a:blip r:embed="rId3"/>
          <a:stretch>
            <a:fillRect/>
          </a:stretch>
        </p:blipFill>
        <p:spPr>
          <a:xfrm>
            <a:off x="7934362" y="777946"/>
            <a:ext cx="1007911" cy="955836"/>
          </a:xfrm>
          <a:prstGeom prst="rect">
            <a:avLst/>
          </a:prstGeom>
        </p:spPr>
      </p:pic>
      <p:pic>
        <p:nvPicPr>
          <p:cNvPr id="12" name="图片 11"/>
          <p:cNvPicPr>
            <a:picLocks noChangeAspect="1"/>
          </p:cNvPicPr>
          <p:nvPr/>
        </p:nvPicPr>
        <p:blipFill>
          <a:blip r:embed="rId4"/>
          <a:stretch>
            <a:fillRect/>
          </a:stretch>
        </p:blipFill>
        <p:spPr>
          <a:xfrm>
            <a:off x="3157711" y="4014955"/>
            <a:ext cx="4649859" cy="2672945"/>
          </a:xfrm>
          <a:prstGeom prst="rect">
            <a:avLst/>
          </a:prstGeom>
        </p:spPr>
      </p:pic>
      <p:pic>
        <p:nvPicPr>
          <p:cNvPr id="1026" name="Picture 2" descr="http://www.camerahacker.com/EOS_Pin-Hole_Lens/Pin_in_Ho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870" y="5416673"/>
            <a:ext cx="1906841" cy="1271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6954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482217" y="3416440"/>
            <a:ext cx="3249733" cy="3286019"/>
          </a:xfrm>
          <a:prstGeom prst="rect">
            <a:avLst/>
          </a:prstGeom>
        </p:spPr>
      </p:pic>
      <p:sp>
        <p:nvSpPr>
          <p:cNvPr id="2" name="标题 1"/>
          <p:cNvSpPr>
            <a:spLocks noGrp="1"/>
          </p:cNvSpPr>
          <p:nvPr>
            <p:ph type="title"/>
          </p:nvPr>
        </p:nvSpPr>
        <p:spPr/>
        <p:txBody>
          <a:bodyPr/>
          <a:lstStyle/>
          <a:p>
            <a:r>
              <a:rPr lang="zh-CN" altLang="en-US" dirty="0"/>
              <a:t>相机坐标系</a:t>
            </a:r>
          </a:p>
        </p:txBody>
      </p:sp>
      <p:sp>
        <p:nvSpPr>
          <p:cNvPr id="3" name="内容占位符 2"/>
          <p:cNvSpPr>
            <a:spLocks noGrp="1"/>
          </p:cNvSpPr>
          <p:nvPr>
            <p:ph idx="1"/>
          </p:nvPr>
        </p:nvSpPr>
        <p:spPr/>
        <p:txBody>
          <a:bodyPr>
            <a:normAutofit/>
          </a:bodyPr>
          <a:lstStyle/>
          <a:p>
            <a:pPr>
              <a:buClr>
                <a:srgbClr val="94003F"/>
              </a:buClr>
            </a:pPr>
            <a:r>
              <a:rPr lang="zh-CN" altLang="en-US" sz="2400" dirty="0"/>
              <a:t>在</a:t>
            </a:r>
            <a:r>
              <a:rPr lang="en-US" altLang="zh-CN" sz="2400" dirty="0"/>
              <a:t>OpenGL</a:t>
            </a:r>
            <a:r>
              <a:rPr lang="zh-CN" altLang="en-US" sz="2400" dirty="0"/>
              <a:t>图形管线中顶点通常在三个坐标系间转换：</a:t>
            </a:r>
          </a:p>
          <a:p>
            <a:pPr lvl="1">
              <a:buClr>
                <a:schemeClr val="tx1"/>
              </a:buClr>
            </a:pPr>
            <a:r>
              <a:rPr lang="zh-CN" altLang="en-US" sz="1800" dirty="0"/>
              <a:t>模型坐标系：以物体为中心的局部坐标系</a:t>
            </a:r>
            <a:endParaRPr lang="en-US" altLang="zh-CN" sz="1800" dirty="0"/>
          </a:p>
          <a:p>
            <a:pPr lvl="1">
              <a:buClr>
                <a:schemeClr val="tx1"/>
              </a:buClr>
            </a:pPr>
            <a:r>
              <a:rPr lang="zh-CN" altLang="en-US" sz="1800" dirty="0"/>
              <a:t>世界坐标系：在该坐标系中构建多个物体之间的三维空间关系</a:t>
            </a:r>
            <a:endParaRPr lang="en-US" altLang="zh-CN" sz="1800" dirty="0"/>
          </a:p>
          <a:p>
            <a:pPr lvl="1">
              <a:buClr>
                <a:schemeClr val="tx1"/>
              </a:buClr>
            </a:pPr>
            <a:r>
              <a:rPr lang="zh-CN" altLang="en-US" sz="1800" dirty="0"/>
              <a:t>相机坐标系：相机成像坐标系</a:t>
            </a:r>
            <a:endParaRPr lang="en-US" altLang="zh-CN" sz="1800" dirty="0"/>
          </a:p>
          <a:p>
            <a:pPr lvl="1">
              <a:buClr>
                <a:schemeClr val="tx1"/>
              </a:buClr>
            </a:pPr>
            <a:endParaRPr lang="en-US" altLang="zh-CN" sz="1800" dirty="0"/>
          </a:p>
          <a:p>
            <a:r>
              <a:rPr lang="en-US" altLang="zh-CN" sz="2400" dirty="0"/>
              <a:t>OpenGL</a:t>
            </a:r>
            <a:r>
              <a:rPr lang="zh-CN" altLang="en-US" sz="2400" dirty="0"/>
              <a:t>中的默认相机：</a:t>
            </a:r>
          </a:p>
          <a:p>
            <a:pPr lvl="1">
              <a:buClr>
                <a:schemeClr val="tx1"/>
              </a:buClr>
            </a:pPr>
            <a:r>
              <a:rPr lang="zh-CN" altLang="en-US" sz="1800" dirty="0">
                <a:solidFill>
                  <a:srgbClr val="FF0000"/>
                </a:solidFill>
              </a:rPr>
              <a:t>朝向</a:t>
            </a:r>
            <a:r>
              <a:rPr lang="en-US" altLang="zh-CN" sz="1800" dirty="0">
                <a:solidFill>
                  <a:srgbClr val="FF0000"/>
                </a:solidFill>
              </a:rPr>
              <a:t>-z</a:t>
            </a:r>
            <a:r>
              <a:rPr lang="zh-CN" altLang="en-US" sz="1800" dirty="0">
                <a:solidFill>
                  <a:srgbClr val="FF0000"/>
                </a:solidFill>
              </a:rPr>
              <a:t>方向</a:t>
            </a:r>
            <a:endParaRPr lang="en-US" altLang="zh-CN" sz="1800" dirty="0">
              <a:solidFill>
                <a:srgbClr val="FF0000"/>
              </a:solidFill>
            </a:endParaRPr>
          </a:p>
          <a:p>
            <a:pPr lvl="1">
              <a:buClr>
                <a:schemeClr val="tx1"/>
              </a:buClr>
            </a:pPr>
            <a:r>
              <a:rPr lang="zh-CN" altLang="en-US" sz="1800" dirty="0">
                <a:solidFill>
                  <a:srgbClr val="FF0000"/>
                </a:solidFill>
              </a:rPr>
              <a:t>默认世界坐标系与相机坐标系重合</a:t>
            </a:r>
            <a:endParaRPr lang="en-US" altLang="zh-CN" sz="1800" dirty="0">
              <a:solidFill>
                <a:srgbClr val="FF0000"/>
              </a:solidFill>
            </a:endParaRPr>
          </a:p>
          <a:p>
            <a:pPr lvl="1">
              <a:buClr>
                <a:schemeClr val="tx1"/>
              </a:buClr>
            </a:pPr>
            <a:r>
              <a:rPr lang="zh-CN" altLang="en-US" sz="1800" dirty="0">
                <a:solidFill>
                  <a:srgbClr val="FF0000"/>
                </a:solidFill>
              </a:rPr>
              <a:t>相机位于原点，无法观察同样位于原点的模型</a:t>
            </a:r>
            <a:endParaRPr lang="en-US" altLang="zh-CN" sz="2400" dirty="0">
              <a:solidFill>
                <a:srgbClr val="FF0000"/>
              </a:solidFill>
            </a:endParaRPr>
          </a:p>
          <a:p>
            <a:pPr>
              <a:buClr>
                <a:srgbClr val="94003F"/>
              </a:buClr>
            </a:pPr>
            <a:endParaRPr lang="en-US" altLang="zh-CN" sz="24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55</a:t>
            </a:fld>
            <a:endParaRPr lang="zh-CN" altLang="en-US"/>
          </a:p>
        </p:txBody>
      </p:sp>
      <p:pic>
        <p:nvPicPr>
          <p:cNvPr id="5" name="图片 4"/>
          <p:cNvPicPr>
            <a:picLocks noChangeAspect="1"/>
          </p:cNvPicPr>
          <p:nvPr/>
        </p:nvPicPr>
        <p:blipFill>
          <a:blip r:embed="rId3"/>
          <a:stretch>
            <a:fillRect/>
          </a:stretch>
        </p:blipFill>
        <p:spPr>
          <a:xfrm>
            <a:off x="1630903" y="4502791"/>
            <a:ext cx="1775055" cy="2138392"/>
          </a:xfrm>
          <a:prstGeom prst="rect">
            <a:avLst/>
          </a:prstGeom>
        </p:spPr>
      </p:pic>
      <p:sp>
        <p:nvSpPr>
          <p:cNvPr id="12" name="文本框 11"/>
          <p:cNvSpPr txBox="1"/>
          <p:nvPr/>
        </p:nvSpPr>
        <p:spPr>
          <a:xfrm>
            <a:off x="394540" y="4765701"/>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初始相机位置</a:t>
            </a:r>
          </a:p>
        </p:txBody>
      </p:sp>
      <p:sp>
        <p:nvSpPr>
          <p:cNvPr id="13" name="文本框 12"/>
          <p:cNvSpPr txBox="1"/>
          <p:nvPr/>
        </p:nvSpPr>
        <p:spPr>
          <a:xfrm>
            <a:off x="6359278" y="5815982"/>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移动相机坐标系</a:t>
            </a:r>
          </a:p>
        </p:txBody>
      </p:sp>
    </p:spTree>
    <p:extLst>
      <p:ext uri="{BB962C8B-B14F-4D97-AF65-F5344CB8AC3E}">
        <p14:creationId xmlns:p14="http://schemas.microsoft.com/office/powerpoint/2010/main" val="2737691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移动相机标架</a:t>
            </a:r>
          </a:p>
        </p:txBody>
      </p:sp>
      <p:sp>
        <p:nvSpPr>
          <p:cNvPr id="3" name="内容占位符 2"/>
          <p:cNvSpPr>
            <a:spLocks noGrp="1"/>
          </p:cNvSpPr>
          <p:nvPr>
            <p:ph idx="1"/>
          </p:nvPr>
        </p:nvSpPr>
        <p:spPr/>
        <p:txBody>
          <a:bodyPr>
            <a:normAutofit/>
          </a:bodyPr>
          <a:lstStyle/>
          <a:p>
            <a:r>
              <a:rPr lang="zh-CN" altLang="en-US" sz="2400" dirty="0"/>
              <a:t>设置模型视图矩阵</a:t>
            </a:r>
            <a:endParaRPr lang="en-US" altLang="zh-CN" sz="1800" dirty="0"/>
          </a:p>
          <a:p>
            <a:pPr lvl="1">
              <a:buClr>
                <a:schemeClr val="tx1"/>
              </a:buClr>
            </a:pPr>
            <a:r>
              <a:rPr lang="zh-CN" altLang="en-US" sz="1800" dirty="0"/>
              <a:t>从模型坐标系到相机坐标系的变换矩阵</a:t>
            </a:r>
            <a:endParaRPr lang="en-US" altLang="zh-CN" sz="1800" dirty="0"/>
          </a:p>
          <a:p>
            <a:pPr lvl="1">
              <a:buClr>
                <a:schemeClr val="tx1"/>
              </a:buClr>
            </a:pPr>
            <a:r>
              <a:rPr lang="zh-CN" altLang="en-US" sz="1800" dirty="0">
                <a:solidFill>
                  <a:srgbClr val="FF0000"/>
                </a:solidFill>
              </a:rPr>
              <a:t>在</a:t>
            </a:r>
            <a:r>
              <a:rPr lang="en-US" altLang="zh-CN" sz="1800" dirty="0">
                <a:solidFill>
                  <a:srgbClr val="FF0000"/>
                </a:solidFill>
              </a:rPr>
              <a:t>OpenGL</a:t>
            </a:r>
            <a:r>
              <a:rPr lang="zh-CN" altLang="en-US" sz="1800" dirty="0">
                <a:solidFill>
                  <a:srgbClr val="FF0000"/>
                </a:solidFill>
              </a:rPr>
              <a:t>中指定相机位置与朝向的方式之一：</a:t>
            </a:r>
            <a:endParaRPr lang="en-US" altLang="zh-CN" sz="1800" dirty="0">
              <a:solidFill>
                <a:srgbClr val="FF0000"/>
              </a:solidFill>
            </a:endParaRPr>
          </a:p>
          <a:p>
            <a:pPr lvl="2">
              <a:buClr>
                <a:schemeClr val="tx1"/>
              </a:buClr>
            </a:pPr>
            <a:r>
              <a:rPr lang="zh-CN" altLang="en-US" sz="1800" dirty="0">
                <a:solidFill>
                  <a:srgbClr val="FF0000"/>
                </a:solidFill>
              </a:rPr>
              <a:t>设置模型视图矩阵，作用在几何对象上</a:t>
            </a:r>
            <a:endParaRPr lang="en-US" altLang="zh-CN" sz="1800" dirty="0">
              <a:solidFill>
                <a:srgbClr val="FF0000"/>
              </a:solidFill>
            </a:endParaRPr>
          </a:p>
          <a:p>
            <a:pPr lvl="1">
              <a:buClr>
                <a:schemeClr val="tx1"/>
              </a:buClr>
            </a:pPr>
            <a:r>
              <a:rPr lang="zh-CN" altLang="en-US" sz="1800" dirty="0"/>
              <a:t>例子：从</a:t>
            </a:r>
            <a:r>
              <a:rPr lang="en-US" altLang="zh-CN" sz="1800" dirty="0"/>
              <a:t>x</a:t>
            </a:r>
            <a:r>
              <a:rPr lang="zh-CN" altLang="en-US" sz="1800" dirty="0"/>
              <a:t>方向观察位于原点的物体：</a:t>
            </a:r>
            <a:endParaRPr lang="en-US" altLang="zh-CN" sz="1800" dirty="0"/>
          </a:p>
          <a:p>
            <a:pPr>
              <a:buClr>
                <a:srgbClr val="94003F"/>
              </a:buClr>
            </a:pPr>
            <a:endParaRPr lang="zh-CN" altLang="en-US" sz="2400" dirty="0"/>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sz="2400" dirty="0"/>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56</a:t>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2"/>
          <a:stretch>
            <a:fillRect/>
          </a:stretch>
        </p:blipFill>
        <p:spPr>
          <a:xfrm>
            <a:off x="510688" y="3086167"/>
            <a:ext cx="3754451" cy="3270183"/>
          </a:xfrm>
          <a:prstGeom prst="rect">
            <a:avLst/>
          </a:prstGeom>
        </p:spPr>
      </p:pic>
      <p:sp>
        <p:nvSpPr>
          <p:cNvPr id="16" name="矩形 15"/>
          <p:cNvSpPr/>
          <p:nvPr/>
        </p:nvSpPr>
        <p:spPr>
          <a:xfrm>
            <a:off x="2541021" y="3086167"/>
            <a:ext cx="6341722" cy="646331"/>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mat4 </a:t>
            </a:r>
            <a:r>
              <a:rPr lang="en-US" altLang="zh-CN" dirty="0" err="1">
                <a:latin typeface="ZztexMono-Regular"/>
              </a:rPr>
              <a:t>model_view</a:t>
            </a:r>
            <a:r>
              <a:rPr lang="en-US" altLang="zh-CN" dirty="0">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模型视图矩阵</a:t>
            </a:r>
            <a:endParaRPr lang="en-US" altLang="zh-CN" dirty="0">
              <a:solidFill>
                <a:srgbClr val="00B050"/>
              </a:solidFill>
              <a:latin typeface="ZztexMono-Regular"/>
            </a:endParaRPr>
          </a:p>
          <a:p>
            <a:r>
              <a:rPr lang="en-US" altLang="zh-CN" dirty="0" err="1">
                <a:latin typeface="ZztexMono-Regular"/>
              </a:rPr>
              <a:t>model_view</a:t>
            </a:r>
            <a:r>
              <a:rPr lang="en-US" altLang="zh-CN" dirty="0">
                <a:latin typeface="ZztexMono-Regular"/>
              </a:rPr>
              <a:t> = </a:t>
            </a:r>
            <a:r>
              <a:rPr lang="en-US" altLang="zh-CN" b="1" dirty="0">
                <a:latin typeface="ZztexMono-Regular"/>
              </a:rPr>
              <a:t>Translate</a:t>
            </a:r>
            <a:r>
              <a:rPr lang="en-US" altLang="zh-CN" dirty="0">
                <a:latin typeface="ZztexMono-Regular"/>
              </a:rPr>
              <a:t>(0.0, 0.0, -d) * </a:t>
            </a:r>
            <a:r>
              <a:rPr lang="en-US" altLang="zh-CN" b="1" dirty="0" err="1">
                <a:latin typeface="ZztexMono-Regular"/>
              </a:rPr>
              <a:t>RotateY</a:t>
            </a:r>
            <a:r>
              <a:rPr lang="en-US" altLang="zh-CN" dirty="0">
                <a:latin typeface="ZztexMono-Regular"/>
              </a:rPr>
              <a:t>(-90.0);</a:t>
            </a:r>
            <a:endParaRPr lang="zh-CN" altLang="en-US" dirty="0"/>
          </a:p>
        </p:txBody>
      </p:sp>
    </p:spTree>
    <p:extLst>
      <p:ext uri="{BB962C8B-B14F-4D97-AF65-F5344CB8AC3E}">
        <p14:creationId xmlns:p14="http://schemas.microsoft.com/office/powerpoint/2010/main" val="796688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508932" y="3751868"/>
            <a:ext cx="3635068" cy="2477056"/>
          </a:xfrm>
          <a:prstGeom prst="rect">
            <a:avLst/>
          </a:prstGeom>
        </p:spPr>
      </p:pic>
      <p:sp>
        <p:nvSpPr>
          <p:cNvPr id="2" name="标题 1"/>
          <p:cNvSpPr>
            <a:spLocks noGrp="1"/>
          </p:cNvSpPr>
          <p:nvPr>
            <p:ph type="title"/>
          </p:nvPr>
        </p:nvSpPr>
        <p:spPr/>
        <p:txBody>
          <a:bodyPr/>
          <a:lstStyle/>
          <a:p>
            <a:r>
              <a:rPr lang="zh-CN" altLang="en-US" dirty="0"/>
              <a:t>两视图</a:t>
            </a:r>
            <a:r>
              <a:rPr lang="en-US" altLang="zh-CN" dirty="0"/>
              <a:t>API</a:t>
            </a:r>
            <a:endParaRPr lang="zh-CN" altLang="en-US" dirty="0"/>
          </a:p>
        </p:txBody>
      </p:sp>
      <p:sp>
        <p:nvSpPr>
          <p:cNvPr id="3" name="内容占位符 2"/>
          <p:cNvSpPr>
            <a:spLocks noGrp="1"/>
          </p:cNvSpPr>
          <p:nvPr>
            <p:ph idx="1"/>
          </p:nvPr>
        </p:nvSpPr>
        <p:spPr/>
        <p:txBody>
          <a:bodyPr>
            <a:normAutofit/>
          </a:bodyPr>
          <a:lstStyle/>
          <a:p>
            <a:r>
              <a:rPr lang="zh-CN" altLang="en-US" sz="2400" dirty="0"/>
              <a:t>直接设置模型视图矩阵的缺陷：</a:t>
            </a:r>
            <a:endParaRPr lang="en-US" altLang="zh-CN" sz="1800" dirty="0"/>
          </a:p>
          <a:p>
            <a:pPr lvl="1">
              <a:buClr>
                <a:schemeClr val="tx1"/>
              </a:buClr>
            </a:pPr>
            <a:r>
              <a:rPr lang="zh-CN" altLang="en-US" sz="1800" dirty="0"/>
              <a:t>需要程序计算具体的旋转、平移量，计算步骤比较繁琐</a:t>
            </a:r>
            <a:endParaRPr lang="en-US" altLang="zh-CN" sz="2400" dirty="0"/>
          </a:p>
          <a:p>
            <a:endParaRPr lang="en-US" altLang="zh-CN" sz="2400" dirty="0"/>
          </a:p>
          <a:p>
            <a:r>
              <a:rPr lang="zh-CN" altLang="en-US" sz="2400" dirty="0"/>
              <a:t>两视图</a:t>
            </a:r>
            <a:r>
              <a:rPr lang="en-US" altLang="zh-CN" sz="2400" dirty="0"/>
              <a:t>API</a:t>
            </a:r>
            <a:endParaRPr lang="en-US" altLang="zh-CN" sz="1800" dirty="0"/>
          </a:p>
          <a:p>
            <a:pPr lvl="1">
              <a:buClr>
                <a:schemeClr val="tx1"/>
              </a:buClr>
            </a:pPr>
            <a:r>
              <a:rPr lang="zh-CN" altLang="en-US" sz="1800" dirty="0"/>
              <a:t>在</a:t>
            </a:r>
            <a:r>
              <a:rPr lang="en-US" altLang="zh-CN" sz="1800" dirty="0"/>
              <a:t>PHIGS</a:t>
            </a:r>
            <a:r>
              <a:rPr lang="zh-CN" altLang="en-US" sz="1800" dirty="0"/>
              <a:t>和</a:t>
            </a:r>
            <a:r>
              <a:rPr lang="en-US" altLang="zh-CN" sz="1800" dirty="0"/>
              <a:t>GKS-3D</a:t>
            </a:r>
            <a:r>
              <a:rPr lang="zh-CN" altLang="en-US" sz="1800" dirty="0"/>
              <a:t>中的方法定位照相机</a:t>
            </a:r>
          </a:p>
          <a:p>
            <a:pPr lvl="1">
              <a:buClr>
                <a:schemeClr val="tx1"/>
              </a:buClr>
            </a:pPr>
            <a:r>
              <a:rPr lang="zh-CN" altLang="en-US" sz="1800" dirty="0"/>
              <a:t>在世界标架中描述照相机的位置</a:t>
            </a:r>
          </a:p>
          <a:p>
            <a:pPr lvl="1">
              <a:buClr>
                <a:schemeClr val="tx1"/>
              </a:buClr>
            </a:pPr>
            <a:r>
              <a:rPr lang="zh-CN" altLang="en-US" sz="1800" dirty="0"/>
              <a:t>投影的类型是由在</a:t>
            </a:r>
            <a:r>
              <a:rPr lang="en-US" altLang="zh-CN" sz="1800" dirty="0"/>
              <a:t>OpenGL</a:t>
            </a:r>
            <a:r>
              <a:rPr lang="zh-CN" altLang="en-US" sz="1800" dirty="0"/>
              <a:t>中等价的投影矩阵确定的</a:t>
            </a:r>
            <a:endParaRPr lang="en-US" altLang="zh-CN" sz="1800" dirty="0"/>
          </a:p>
          <a:p>
            <a:pPr lvl="1">
              <a:buClr>
                <a:schemeClr val="tx1"/>
              </a:buClr>
            </a:pPr>
            <a:r>
              <a:rPr lang="en-US" altLang="zh-CN" sz="1800" dirty="0"/>
              <a:t>VRP</a:t>
            </a:r>
            <a:r>
              <a:rPr lang="zh-CN" altLang="en-US" sz="1800" dirty="0"/>
              <a:t>：视图参考点</a:t>
            </a:r>
            <a:r>
              <a:rPr lang="en-US" altLang="zh-CN" sz="1800" dirty="0"/>
              <a:t>(view-reference point)</a:t>
            </a:r>
          </a:p>
          <a:p>
            <a:pPr lvl="1">
              <a:buClr>
                <a:schemeClr val="tx1"/>
              </a:buClr>
            </a:pPr>
            <a:r>
              <a:rPr lang="en-US" altLang="zh-CN" sz="1800" dirty="0"/>
              <a:t>VPN</a:t>
            </a:r>
            <a:r>
              <a:rPr lang="zh-CN" altLang="en-US" sz="1800" dirty="0"/>
              <a:t>：视图平面法向</a:t>
            </a:r>
            <a:r>
              <a:rPr lang="en-US" altLang="zh-CN" sz="1800" dirty="0"/>
              <a:t>n(view-plane normal, VPN)</a:t>
            </a:r>
          </a:p>
          <a:p>
            <a:pPr lvl="1">
              <a:buClr>
                <a:schemeClr val="tx1"/>
              </a:buClr>
            </a:pPr>
            <a:r>
              <a:rPr lang="en-US" altLang="zh-CN" sz="1800" dirty="0"/>
              <a:t>VUP</a:t>
            </a:r>
            <a:r>
              <a:rPr lang="zh-CN" altLang="en-US" sz="1800" dirty="0"/>
              <a:t>：视图竖直向量</a:t>
            </a:r>
            <a:r>
              <a:rPr lang="en-US" altLang="zh-CN" sz="1800" dirty="0"/>
              <a:t>(view-up vector)</a:t>
            </a:r>
            <a:endParaRPr lang="en-US" altLang="zh-CN" sz="2400" dirty="0"/>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57</a:t>
            </a:fld>
            <a:endParaRPr lang="zh-CN" altLang="en-US"/>
          </a:p>
        </p:txBody>
      </p:sp>
      <p:sp>
        <p:nvSpPr>
          <p:cNvPr id="10" name="矩形 9"/>
          <p:cNvSpPr/>
          <p:nvPr/>
        </p:nvSpPr>
        <p:spPr>
          <a:xfrm>
            <a:off x="913760" y="5078016"/>
            <a:ext cx="4120154" cy="923330"/>
          </a:xfrm>
          <a:prstGeom prst="rect">
            <a:avLst/>
          </a:prstGeom>
          <a:solidFill>
            <a:srgbClr val="BDD7EE">
              <a:alpha val="52941"/>
            </a:srgbClr>
          </a:solidFill>
        </p:spPr>
        <p:txBody>
          <a:bodyPr wrap="square">
            <a:spAutoFit/>
          </a:bodyPr>
          <a:lstStyle/>
          <a:p>
            <a:r>
              <a:rPr lang="en-US" altLang="zh-CN" b="1" dirty="0" err="1">
                <a:latin typeface="ZztexMono-Regular"/>
              </a:rPr>
              <a:t>set_view_reference_point</a:t>
            </a:r>
            <a:r>
              <a:rPr lang="en-US" altLang="zh-CN" dirty="0">
                <a:latin typeface="ZztexMono-Regular"/>
              </a:rPr>
              <a:t>(x, y, z);</a:t>
            </a:r>
          </a:p>
          <a:p>
            <a:r>
              <a:rPr lang="en-US" altLang="zh-CN" b="1" dirty="0" err="1">
                <a:latin typeface="ZztexMono-Regular"/>
              </a:rPr>
              <a:t>set_view_plane_normal</a:t>
            </a:r>
            <a:r>
              <a:rPr lang="en-US" altLang="zh-CN" dirty="0">
                <a:latin typeface="ZztexMono-Regular"/>
              </a:rPr>
              <a:t>(</a:t>
            </a:r>
            <a:r>
              <a:rPr lang="en-US" altLang="zh-CN" dirty="0" err="1">
                <a:latin typeface="ZztexMono-Regular"/>
              </a:rPr>
              <a:t>nx</a:t>
            </a:r>
            <a:r>
              <a:rPr lang="en-US" altLang="zh-CN" dirty="0">
                <a:latin typeface="ZztexMono-Regular"/>
              </a:rPr>
              <a:t>, </a:t>
            </a:r>
            <a:r>
              <a:rPr lang="en-US" altLang="zh-CN" dirty="0" err="1">
                <a:latin typeface="ZztexMono-Regular"/>
              </a:rPr>
              <a:t>ny</a:t>
            </a:r>
            <a:r>
              <a:rPr lang="en-US" altLang="zh-CN" dirty="0">
                <a:latin typeface="ZztexMono-Regular"/>
              </a:rPr>
              <a:t>, </a:t>
            </a:r>
            <a:r>
              <a:rPr lang="en-US" altLang="zh-CN" dirty="0" err="1">
                <a:latin typeface="ZztexMono-Regular"/>
              </a:rPr>
              <a:t>nz</a:t>
            </a:r>
            <a:r>
              <a:rPr lang="en-US" altLang="zh-CN" dirty="0">
                <a:latin typeface="ZztexMono-Regular"/>
              </a:rPr>
              <a:t>);</a:t>
            </a:r>
          </a:p>
          <a:p>
            <a:r>
              <a:rPr lang="en-US" altLang="zh-CN" b="1" dirty="0" err="1">
                <a:latin typeface="ZztexMono-Regular"/>
              </a:rPr>
              <a:t>set_view_up</a:t>
            </a:r>
            <a:r>
              <a:rPr lang="en-US" altLang="zh-CN" dirty="0">
                <a:latin typeface="ZztexMono-Regular"/>
              </a:rPr>
              <a:t>(</a:t>
            </a:r>
            <a:r>
              <a:rPr lang="en-US" altLang="zh-CN" dirty="0" err="1">
                <a:latin typeface="ZztexMono-Regular"/>
              </a:rPr>
              <a:t>vup_x</a:t>
            </a:r>
            <a:r>
              <a:rPr lang="en-US" altLang="zh-CN" dirty="0">
                <a:latin typeface="ZztexMono-Regular"/>
              </a:rPr>
              <a:t>, </a:t>
            </a:r>
            <a:r>
              <a:rPr lang="en-US" altLang="zh-CN" dirty="0" err="1">
                <a:latin typeface="ZztexMono-Regular"/>
              </a:rPr>
              <a:t>vup_y</a:t>
            </a:r>
            <a:r>
              <a:rPr lang="en-US" altLang="zh-CN" dirty="0">
                <a:latin typeface="ZztexMono-Regular"/>
              </a:rPr>
              <a:t>, </a:t>
            </a:r>
            <a:r>
              <a:rPr lang="en-US" altLang="zh-CN" dirty="0" err="1">
                <a:latin typeface="ZztexMono-Regular"/>
              </a:rPr>
              <a:t>vup_z</a:t>
            </a:r>
            <a:r>
              <a:rPr lang="en-US" altLang="zh-CN" dirty="0">
                <a:latin typeface="ZztexMono-Regular"/>
              </a:rPr>
              <a:t>);</a:t>
            </a:r>
            <a:endParaRPr lang="zh-CN" altLang="en-US" dirty="0"/>
          </a:p>
        </p:txBody>
      </p:sp>
    </p:spTree>
    <p:extLst>
      <p:ext uri="{BB962C8B-B14F-4D97-AF65-F5344CB8AC3E}">
        <p14:creationId xmlns:p14="http://schemas.microsoft.com/office/powerpoint/2010/main" val="857753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VPN &amp; VUP</a:t>
            </a:r>
            <a:endParaRPr lang="en-US" dirty="0"/>
          </a:p>
        </p:txBody>
      </p:sp>
      <p:sp>
        <p:nvSpPr>
          <p:cNvPr id="3" name="Content Placeholder 2"/>
          <p:cNvSpPr>
            <a:spLocks noGrp="1"/>
          </p:cNvSpPr>
          <p:nvPr>
            <p:ph idx="1"/>
          </p:nvPr>
        </p:nvSpPr>
        <p:spPr/>
        <p:txBody>
          <a:bodyPr/>
          <a:lstStyle/>
          <a:p>
            <a:r>
              <a:rPr lang="en-US" altLang="zh-CN" dirty="0"/>
              <a:t>VPN</a:t>
            </a:r>
            <a:r>
              <a:rPr lang="zh-CN" altLang="en-US" dirty="0"/>
              <a:t>给出投影面的方向，即平面的法向</a:t>
            </a:r>
          </a:p>
          <a:p>
            <a:endParaRPr lang="en-US" altLang="zh-CN" dirty="0"/>
          </a:p>
          <a:p>
            <a:r>
              <a:rPr lang="zh-CN" altLang="en-US" dirty="0"/>
              <a:t>只有平面的定向不能完全确定照相机的定向</a:t>
            </a:r>
          </a:p>
          <a:p>
            <a:pPr lvl="1"/>
            <a:r>
              <a:rPr lang="zh-CN" altLang="en-US" dirty="0"/>
              <a:t>照相机还可以绕</a:t>
            </a:r>
            <a:r>
              <a:rPr lang="en-US" altLang="zh-CN" dirty="0"/>
              <a:t>VPN</a:t>
            </a:r>
            <a:r>
              <a:rPr lang="zh-CN" altLang="en-US" dirty="0"/>
              <a:t>方向旋转</a:t>
            </a:r>
          </a:p>
          <a:p>
            <a:endParaRPr lang="en-US" altLang="zh-CN" dirty="0"/>
          </a:p>
          <a:p>
            <a:r>
              <a:rPr lang="zh-CN" altLang="en-US" dirty="0"/>
              <a:t>只有给出了</a:t>
            </a:r>
            <a:r>
              <a:rPr lang="en-US" altLang="zh-CN" dirty="0"/>
              <a:t>VUP</a:t>
            </a:r>
            <a:r>
              <a:rPr lang="zh-CN" altLang="en-US" dirty="0"/>
              <a:t>，才完全确定了照相机的方向</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58</a:t>
            </a:fld>
            <a:endParaRPr lang="zh-CN" altLang="en-US" dirty="0"/>
          </a:p>
        </p:txBody>
      </p:sp>
    </p:spTree>
    <p:extLst>
      <p:ext uri="{BB962C8B-B14F-4D97-AF65-F5344CB8AC3E}">
        <p14:creationId xmlns:p14="http://schemas.microsoft.com/office/powerpoint/2010/main" val="757280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VUP</a:t>
            </a:r>
            <a:r>
              <a:rPr lang="zh-CN" altLang="en-US"/>
              <a:t>的计算</a:t>
            </a:r>
            <a:endParaRPr lang="zh-CN" altLang="en-US" dirty="0"/>
          </a:p>
        </p:txBody>
      </p:sp>
      <p:sp>
        <p:nvSpPr>
          <p:cNvPr id="3" name="内容占位符 2"/>
          <p:cNvSpPr>
            <a:spLocks noGrp="1"/>
          </p:cNvSpPr>
          <p:nvPr>
            <p:ph idx="1"/>
          </p:nvPr>
        </p:nvSpPr>
        <p:spPr/>
        <p:txBody>
          <a:bodyPr>
            <a:normAutofit/>
          </a:bodyPr>
          <a:lstStyle/>
          <a:p>
            <a:r>
              <a:rPr lang="zh-CN" altLang="en-US" dirty="0"/>
              <a:t>不必要求</a:t>
            </a:r>
            <a:r>
              <a:rPr lang="en-US" altLang="zh-CN" dirty="0"/>
              <a:t>VUP</a:t>
            </a:r>
            <a:r>
              <a:rPr lang="zh-CN" altLang="en-US" dirty="0"/>
              <a:t>向量必定平行于投影面</a:t>
            </a:r>
            <a:endParaRPr lang="en-US" altLang="zh-CN" dirty="0"/>
          </a:p>
          <a:p>
            <a:endParaRPr lang="en-US" altLang="zh-CN" dirty="0"/>
          </a:p>
          <a:p>
            <a:r>
              <a:rPr lang="zh-CN" altLang="en-US" dirty="0"/>
              <a:t>把</a:t>
            </a:r>
            <a:r>
              <a:rPr lang="en-US" altLang="zh-CN" dirty="0"/>
              <a:t>VUP</a:t>
            </a:r>
            <a:r>
              <a:rPr lang="zh-CN" altLang="en-US" dirty="0"/>
              <a:t>投影到投影平面上得到上方向量</a:t>
            </a:r>
            <a:r>
              <a:rPr lang="en-US" altLang="zh-CN" dirty="0"/>
              <a:t>v</a:t>
            </a:r>
            <a:endParaRPr lang="en-US" altLang="zh-CN" sz="2000" dirty="0"/>
          </a:p>
          <a:p>
            <a:pPr lvl="1">
              <a:buClr>
                <a:schemeClr val="tx1"/>
              </a:buClr>
            </a:pPr>
            <a:r>
              <a:rPr lang="en-US" altLang="zh-CN" dirty="0"/>
              <a:t>v</a:t>
            </a:r>
            <a:r>
              <a:rPr lang="zh-CN" altLang="en-US" dirty="0"/>
              <a:t>与</a:t>
            </a:r>
            <a:r>
              <a:rPr lang="en-US" altLang="zh-CN" dirty="0"/>
              <a:t>n</a:t>
            </a:r>
            <a:r>
              <a:rPr lang="zh-CN" altLang="en-US" dirty="0"/>
              <a:t>正交</a:t>
            </a:r>
          </a:p>
          <a:p>
            <a:pPr lvl="1">
              <a:buClr>
                <a:schemeClr val="tx1"/>
              </a:buClr>
            </a:pPr>
            <a:r>
              <a:rPr lang="zh-CN" altLang="en-US" dirty="0"/>
              <a:t>设</a:t>
            </a:r>
            <a:r>
              <a:rPr lang="en-US" altLang="zh-CN" dirty="0"/>
              <a:t>u = v x n</a:t>
            </a:r>
          </a:p>
          <a:p>
            <a:pPr lvl="1">
              <a:buClr>
                <a:schemeClr val="tx1"/>
              </a:buClr>
            </a:pPr>
            <a:r>
              <a:rPr lang="zh-CN" altLang="en-US" dirty="0"/>
              <a:t>由</a:t>
            </a:r>
            <a:r>
              <a:rPr lang="en-US" altLang="zh-CN" dirty="0"/>
              <a:t>(u, v, n)</a:t>
            </a:r>
            <a:r>
              <a:rPr lang="zh-CN" altLang="en-US" dirty="0"/>
              <a:t>构成的直角坐标系称为视图坐标系</a:t>
            </a:r>
          </a:p>
          <a:p>
            <a:pPr lvl="1">
              <a:buClr>
                <a:schemeClr val="tx1"/>
              </a:buClr>
            </a:pPr>
            <a:r>
              <a:rPr lang="zh-CN" altLang="en-US" dirty="0"/>
              <a:t>加上</a:t>
            </a:r>
            <a:r>
              <a:rPr lang="en-US" altLang="zh-CN" dirty="0"/>
              <a:t>VRP</a:t>
            </a:r>
            <a:r>
              <a:rPr lang="zh-CN" altLang="en-US" dirty="0"/>
              <a:t>，构成照相机标架</a:t>
            </a:r>
          </a:p>
          <a:p>
            <a:pPr lvl="1">
              <a:buClr>
                <a:schemeClr val="tx1"/>
              </a:buClr>
            </a:pPr>
            <a:r>
              <a:rPr lang="zh-CN" altLang="en-US" dirty="0"/>
              <a:t>实现这种变换的矩阵称为</a:t>
            </a:r>
            <a:r>
              <a:rPr lang="zh-CN" altLang="en-US" dirty="0">
                <a:solidFill>
                  <a:srgbClr val="0000FF"/>
                </a:solidFill>
              </a:rPr>
              <a:t>视图定向矩阵</a:t>
            </a:r>
            <a:endParaRPr lang="en-US" altLang="zh-CN" sz="2800" dirty="0">
              <a:solidFill>
                <a:srgbClr val="0000FF"/>
              </a:solidFill>
            </a:endParaRP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59</a:t>
            </a:fld>
            <a:endParaRPr lang="zh-CN" altLang="en-US"/>
          </a:p>
        </p:txBody>
      </p:sp>
      <p:pic>
        <p:nvPicPr>
          <p:cNvPr id="6" name="图片 5"/>
          <p:cNvPicPr>
            <a:picLocks noChangeAspect="1"/>
          </p:cNvPicPr>
          <p:nvPr/>
        </p:nvPicPr>
        <p:blipFill>
          <a:blip r:embed="rId2"/>
          <a:stretch>
            <a:fillRect/>
          </a:stretch>
        </p:blipFill>
        <p:spPr>
          <a:xfrm>
            <a:off x="6585354" y="2757146"/>
            <a:ext cx="2240591" cy="3599204"/>
          </a:xfrm>
          <a:prstGeom prst="rect">
            <a:avLst/>
          </a:prstGeom>
        </p:spPr>
      </p:pic>
    </p:spTree>
    <p:extLst>
      <p:ext uri="{BB962C8B-B14F-4D97-AF65-F5344CB8AC3E}">
        <p14:creationId xmlns:p14="http://schemas.microsoft.com/office/powerpoint/2010/main" val="234051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22487" y="1792093"/>
            <a:ext cx="6742719" cy="3400814"/>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3</a:t>
            </a:r>
            <a:endParaRPr lang="zh-CN" altLang="en-US" dirty="0"/>
          </a:p>
        </p:txBody>
      </p:sp>
      <p:sp>
        <p:nvSpPr>
          <p:cNvPr id="3" name="内容占位符 2"/>
          <p:cNvSpPr>
            <a:spLocks noGrp="1"/>
          </p:cNvSpPr>
          <p:nvPr>
            <p:ph idx="1"/>
          </p:nvPr>
        </p:nvSpPr>
        <p:spPr/>
        <p:txBody>
          <a:bodyPr>
            <a:normAutofit/>
          </a:bodyPr>
          <a:lstStyle/>
          <a:p>
            <a:r>
              <a:rPr lang="zh-CN" altLang="en-US" dirty="0"/>
              <a:t>计算机动画</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spTree>
    <p:extLst>
      <p:ext uri="{BB962C8B-B14F-4D97-AF65-F5344CB8AC3E}">
        <p14:creationId xmlns:p14="http://schemas.microsoft.com/office/powerpoint/2010/main" val="133743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60</a:t>
            </a:fld>
            <a:endParaRPr lang="zh-CN" altLang="en-US"/>
          </a:p>
        </p:txBody>
      </p:sp>
      <p:pic>
        <p:nvPicPr>
          <p:cNvPr id="6" name="图片 5"/>
          <p:cNvPicPr>
            <a:picLocks noChangeAspect="1"/>
          </p:cNvPicPr>
          <p:nvPr/>
        </p:nvPicPr>
        <p:blipFill>
          <a:blip r:embed="rId3"/>
          <a:stretch>
            <a:fillRect/>
          </a:stretch>
        </p:blipFill>
        <p:spPr>
          <a:xfrm>
            <a:off x="1977230" y="3878293"/>
            <a:ext cx="5018953" cy="2202229"/>
          </a:xfrm>
          <a:prstGeom prst="rect">
            <a:avLst/>
          </a:prstGeom>
        </p:spPr>
      </p:pic>
    </p:spTree>
    <p:extLst>
      <p:ext uri="{BB962C8B-B14F-4D97-AF65-F5344CB8AC3E}">
        <p14:creationId xmlns:p14="http://schemas.microsoft.com/office/powerpoint/2010/main" val="386003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把基的改变方法推广可有</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由此定义了</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61</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2017073" y="1954510"/>
                <a:ext cx="4728487"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2017073" y="1954510"/>
                <a:ext cx="4728487" cy="1676400"/>
              </a:xfrm>
              <a:prstGeom prst="rect">
                <a:avLst/>
              </a:prstGeom>
              <a:blipFill rotWithShape="0">
                <a:blip r:embed="rId2"/>
                <a:stretch>
                  <a:fillRect l="-902"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55418" y="4609292"/>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55418" y="4609292"/>
                <a:ext cx="4655890" cy="1606081"/>
              </a:xfrm>
              <a:prstGeom prst="rect">
                <a:avLst/>
              </a:prstGeom>
              <a:blipFill>
                <a:blip r:embed="rId3"/>
                <a:stretch>
                  <a:fillRect b="-3150"/>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D3BFE3F0-E9A7-794B-8457-5B79DE8D8A1B}"/>
                  </a:ext>
                </a:extLst>
              </p:cNvPr>
              <p:cNvSpPr txBox="1">
                <a:spLocks noChangeArrowheads="1"/>
              </p:cNvSpPr>
              <p:nvPr/>
            </p:nvSpPr>
            <p:spPr bwMode="auto">
              <a:xfrm>
                <a:off x="5466576" y="5820883"/>
                <a:ext cx="3627602" cy="400110"/>
              </a:xfrm>
              <a:prstGeom prst="rect">
                <a:avLst/>
              </a:prstGeom>
              <a:noFill/>
              <a:ln w="12700">
                <a:noFill/>
                <a:miter lim="800000"/>
                <a:headEnd type="none" w="sm" len="sm"/>
                <a:tailEnd type="none" w="sm" len="sm"/>
              </a:ln>
            </p:spPr>
            <p:txBody>
              <a:bodyPr wrap="square" anchorCtr="1">
                <a:spAutoFit/>
              </a:bodyPr>
              <a:lstStyle/>
              <a:p>
                <a14:m>
                  <m:oMath xmlns:m="http://schemas.openxmlformats.org/officeDocument/2006/math">
                    <m:r>
                      <a:rPr lang="en-US" altLang="zh-CN" sz="2000" b="1" i="1" dirty="0" smtClean="0">
                        <a:latin typeface="Cambria Math" panose="02040503050406030204" pitchFamily="18" charset="0"/>
                        <a:ea typeface="Microsoft YaHei" charset="-122"/>
                        <a:cs typeface="Microsoft YaHei" charset="-122"/>
                      </a:rPr>
                      <m:t>𝒃</m:t>
                    </m:r>
                    <m:r>
                      <a:rPr lang="en-US" altLang="zh-CN" sz="2000" b="0" i="1" dirty="0" smtClean="0">
                        <a:latin typeface="Cambria Math" charset="0"/>
                        <a:ea typeface="Microsoft YaHei" charset="-122"/>
                        <a:cs typeface="Microsoft YaHei" charset="-122"/>
                      </a:rPr>
                      <m:t>=</m:t>
                    </m:r>
                    <m:sSup>
                      <m:sSupPr>
                        <m:ctrlPr>
                          <a:rPr lang="en-US" altLang="zh-CN" sz="2000" b="0" i="1" dirty="0" smtClean="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m:t>
                        </m:r>
                        <m:sSup>
                          <m:sSupPr>
                            <m:ctrlPr>
                              <a:rPr lang="en-US" altLang="zh-CN" sz="2000" i="1" dirty="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rPr>
                          <m:t>)</m:t>
                        </m:r>
                      </m:e>
                      <m:sup>
                        <m:r>
                          <a:rPr lang="en-US" altLang="zh-CN" sz="2000" b="0" i="1" dirty="0" smtClean="0">
                            <a:latin typeface="Cambria Math" panose="02040503050406030204" pitchFamily="18" charset="0"/>
                            <a:ea typeface="Microsoft YaHei" charset="-122"/>
                          </a:rPr>
                          <m:t>−1</m:t>
                        </m:r>
                      </m:sup>
                    </m:sSup>
                    <m:r>
                      <a:rPr lang="en-US" altLang="zh-CN" sz="2000" b="1" i="1" dirty="0" smtClean="0">
                        <a:latin typeface="Cambria Math" panose="02040503050406030204" pitchFamily="18" charset="0"/>
                        <a:ea typeface="Microsoft YaHei" charset="-122"/>
                        <a:cs typeface="Microsoft YaHei" charset="-122"/>
                      </a:rPr>
                      <m:t>𝒂</m:t>
                    </m:r>
                    <m:r>
                      <a:rPr lang="en-US" altLang="zh-CN" sz="2000" b="1" i="1" dirty="0" smtClean="0">
                        <a:latin typeface="Cambria Math" panose="02040503050406030204" pitchFamily="18" charset="0"/>
                        <a:ea typeface="Microsoft YaHei" charset="-122"/>
                        <a:cs typeface="Microsoft YaHei" charset="-122"/>
                      </a:rPr>
                      <m:t>=</m:t>
                    </m:r>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𝑅</m:t>
                        </m:r>
                      </m:e>
                      <m:sup>
                        <m:r>
                          <a:rPr lang="en-US" altLang="zh-CN" sz="2000" i="1" dirty="0">
                            <a:latin typeface="Cambria Math" panose="02040503050406030204" pitchFamily="18" charset="0"/>
                            <a:ea typeface="Microsoft YaHei" charset="-122"/>
                          </a:rPr>
                          <m:t>−1</m:t>
                        </m:r>
                      </m:sup>
                    </m:sSup>
                  </m:oMath>
                </a14:m>
                <a:r>
                  <a:rPr lang="en-US" altLang="zh-CN" sz="2000" dirty="0">
                    <a:ea typeface="Microsoft YaHei" charset="-122"/>
                  </a:rPr>
                  <a:t> </a:t>
                </a:r>
                <a14:m>
                  <m:oMath xmlns:m="http://schemas.openxmlformats.org/officeDocument/2006/math">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𝑇</m:t>
                        </m:r>
                      </m:e>
                      <m:sup>
                        <m:r>
                          <a:rPr lang="en-US" altLang="zh-CN" sz="2000" i="1" dirty="0">
                            <a:latin typeface="Cambria Math" panose="02040503050406030204" pitchFamily="18" charset="0"/>
                            <a:ea typeface="Microsoft YaHei" charset="-122"/>
                          </a:rPr>
                          <m:t>−1</m:t>
                        </m:r>
                      </m:sup>
                    </m:sSup>
                  </m:oMath>
                </a14:m>
                <a:r>
                  <a:rPr lang="en-US" altLang="zh-CN" sz="2000" b="1" dirty="0">
                    <a:ea typeface="Microsoft YaHei" charset="-122"/>
                    <a:cs typeface="Microsoft YaHei" charset="-122"/>
                  </a:rPr>
                  <a:t> </a:t>
                </a:r>
                <a14:m>
                  <m:oMath xmlns:m="http://schemas.openxmlformats.org/officeDocument/2006/math">
                    <m:r>
                      <a:rPr lang="en-US" altLang="zh-CN" sz="2000" b="1" i="1" dirty="0">
                        <a:latin typeface="Cambria Math" panose="02040503050406030204" pitchFamily="18" charset="0"/>
                        <a:ea typeface="Microsoft YaHei" charset="-122"/>
                        <a:cs typeface="Microsoft YaHei" charset="-122"/>
                      </a:rPr>
                      <m:t>𝒂</m:t>
                    </m:r>
                  </m:oMath>
                </a14:m>
                <a:endParaRPr lang="en-US" altLang="zh-CN" sz="2000" b="1" dirty="0">
                  <a:latin typeface="Microsoft YaHei" charset="-122"/>
                  <a:ea typeface="Microsoft YaHei" charset="-122"/>
                  <a:cs typeface="Microsoft YaHei" charset="-122"/>
                </a:endParaRPr>
              </a:p>
            </p:txBody>
          </p:sp>
        </mc:Choice>
        <mc:Fallback xmlns="">
          <p:sp>
            <p:nvSpPr>
              <p:cNvPr id="7" name="Text Box 4">
                <a:extLst>
                  <a:ext uri="{FF2B5EF4-FFF2-40B4-BE49-F238E27FC236}">
                    <a16:creationId xmlns:a16="http://schemas.microsoft.com/office/drawing/2014/main" id="{D3BFE3F0-E9A7-794B-8457-5B79DE8D8A1B}"/>
                  </a:ext>
                </a:extLst>
              </p:cNvPr>
              <p:cNvSpPr txBox="1">
                <a:spLocks noRot="1" noChangeAspect="1" noMove="1" noResize="1" noEditPoints="1" noAdjustHandles="1" noChangeArrowheads="1" noChangeShapeType="1" noTextEdit="1"/>
              </p:cNvSpPr>
              <p:nvPr/>
            </p:nvSpPr>
            <p:spPr bwMode="auto">
              <a:xfrm>
                <a:off x="5466576" y="5820883"/>
                <a:ext cx="3627602" cy="400110"/>
              </a:xfrm>
              <a:prstGeom prst="rect">
                <a:avLst/>
              </a:prstGeom>
              <a:blipFill>
                <a:blip r:embed="rId4"/>
                <a:stretch>
                  <a:fillRect b="-12121"/>
                </a:stretch>
              </a:blipFill>
              <a:ln w="12700">
                <a:noFill/>
                <a:miter lim="800000"/>
                <a:headEnd type="none" w="sm" len="sm"/>
                <a:tailEnd type="none" w="sm" len="sm"/>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AAA06622-6A76-094E-A364-F6D31069DBA1}"/>
              </a:ext>
            </a:extLst>
          </p:cNvPr>
          <p:cNvSpPr/>
          <p:nvPr/>
        </p:nvSpPr>
        <p:spPr>
          <a:xfrm>
            <a:off x="5102504" y="5213927"/>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3D70CCF-05B5-5044-BA14-24C7D906BA97}"/>
                  </a:ext>
                </a:extLst>
              </p:cNvPr>
              <p:cNvSpPr/>
              <p:nvPr/>
            </p:nvSpPr>
            <p:spPr>
              <a:xfrm>
                <a:off x="7596708" y="5213927"/>
                <a:ext cx="1244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cs typeface="Microsoft YaHei" charset="-122"/>
                        </a:rPr>
                        <m:t>=</m:t>
                      </m:r>
                      <m:r>
                        <m:rPr>
                          <m:sty m:val="p"/>
                        </m:rPr>
                        <a:rPr lang="en-US" altLang="zh-CN" sz="2000" i="1" dirty="0">
                          <a:latin typeface="Cambria Math" panose="02040503050406030204" pitchFamily="18" charset="0"/>
                          <a:ea typeface="Microsoft YaHei" charset="-122"/>
                          <a:cs typeface="Microsoft YaHei" charset="-122"/>
                        </a:rPr>
                        <m:t>T</m:t>
                      </m:r>
                      <m:r>
                        <m:rPr>
                          <m:sty m:val="p"/>
                        </m:rPr>
                        <a:rPr lang="en-US" altLang="zh-CN" sz="2000" i="1" dirty="0" smtClean="0">
                          <a:latin typeface="Cambria Math" panose="02040503050406030204" pitchFamily="18" charset="0"/>
                          <a:ea typeface="Microsoft YaHei" charset="-122"/>
                          <a:cs typeface="Microsoft YaHei" charset="-122"/>
                        </a:rPr>
                        <m:t>R</m:t>
                      </m:r>
                    </m:oMath>
                  </m:oMathPara>
                </a14:m>
                <a:endParaRPr lang="en-US" sz="2000" dirty="0"/>
              </a:p>
            </p:txBody>
          </p:sp>
        </mc:Choice>
        <mc:Fallback xmlns="">
          <p:sp>
            <p:nvSpPr>
              <p:cNvPr id="6" name="Rectangle 5">
                <a:extLst>
                  <a:ext uri="{FF2B5EF4-FFF2-40B4-BE49-F238E27FC236}">
                    <a16:creationId xmlns:a16="http://schemas.microsoft.com/office/drawing/2014/main" id="{E3D70CCF-05B5-5044-BA14-24C7D906BA97}"/>
                  </a:ext>
                </a:extLst>
              </p:cNvPr>
              <p:cNvSpPr>
                <a:spLocks noRot="1" noChangeAspect="1" noMove="1" noResize="1" noEditPoints="1" noAdjustHandles="1" noChangeArrowheads="1" noChangeShapeType="1" noTextEdit="1"/>
              </p:cNvSpPr>
              <p:nvPr/>
            </p:nvSpPr>
            <p:spPr>
              <a:xfrm>
                <a:off x="7596708" y="5213927"/>
                <a:ext cx="124418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a:extLst>
                  <a:ext uri="{FF2B5EF4-FFF2-40B4-BE49-F238E27FC236}">
                    <a16:creationId xmlns:a16="http://schemas.microsoft.com/office/drawing/2014/main" id="{8D86BDF1-D698-1B49-B2F8-7778C595BF4D}"/>
                  </a:ext>
                </a:extLst>
              </p:cNvPr>
              <p:cNvSpPr txBox="1">
                <a:spLocks noChangeArrowheads="1"/>
              </p:cNvSpPr>
              <p:nvPr/>
            </p:nvSpPr>
            <p:spPr bwMode="auto">
              <a:xfrm>
                <a:off x="5193629" y="5121743"/>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a:extLst>
                  <a:ext uri="{FF2B5EF4-FFF2-40B4-BE49-F238E27FC236}">
                    <a16:creationId xmlns:a16="http://schemas.microsoft.com/office/drawing/2014/main" id="{8D86BDF1-D698-1B49-B2F8-7778C595BF4D}"/>
                  </a:ext>
                </a:extLst>
              </p:cNvPr>
              <p:cNvSpPr txBox="1">
                <a:spLocks noRot="1" noChangeAspect="1" noMove="1" noResize="1" noEditPoints="1" noAdjustHandles="1" noChangeArrowheads="1" noChangeShapeType="1" noTextEdit="1"/>
              </p:cNvSpPr>
              <p:nvPr/>
            </p:nvSpPr>
            <p:spPr bwMode="auto">
              <a:xfrm>
                <a:off x="5193629" y="5121743"/>
                <a:ext cx="2728623" cy="522194"/>
              </a:xfrm>
              <a:prstGeom prst="rect">
                <a:avLst/>
              </a:prstGeom>
              <a:blipFill>
                <a:blip r:embed="rId6"/>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26464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62</a:t>
            </a:fld>
            <a:endParaRPr lang="zh-CN" altLang="en-US"/>
          </a:p>
        </p:txBody>
      </p:sp>
      <p:pic>
        <p:nvPicPr>
          <p:cNvPr id="5" name="图片 4"/>
          <p:cNvPicPr>
            <a:picLocks noChangeAspect="1"/>
          </p:cNvPicPr>
          <p:nvPr/>
        </p:nvPicPr>
        <p:blipFill>
          <a:blip r:embed="rId2"/>
          <a:stretch>
            <a:fillRect/>
          </a:stretch>
        </p:blipFill>
        <p:spPr>
          <a:xfrm>
            <a:off x="3778932" y="3492500"/>
            <a:ext cx="4928254" cy="3286538"/>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2967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017052" y="3217284"/>
            <a:ext cx="5785616" cy="1846200"/>
          </a:xfrm>
          <a:prstGeom prst="rect">
            <a:avLst/>
          </a:prstGeom>
        </p:spPr>
      </p:pic>
      <p:sp>
        <p:nvSpPr>
          <p:cNvPr id="2" name="标题 1"/>
          <p:cNvSpPr>
            <a:spLocks noGrp="1"/>
          </p:cNvSpPr>
          <p:nvPr>
            <p:ph type="title"/>
          </p:nvPr>
        </p:nvSpPr>
        <p:spPr/>
        <p:txBody>
          <a:bodyPr/>
          <a:lstStyle/>
          <a:p>
            <a:r>
              <a:rPr lang="zh-CN" altLang="en-US" dirty="0"/>
              <a:t>其他视图</a:t>
            </a:r>
            <a:r>
              <a:rPr lang="en-US" altLang="zh-CN" dirty="0"/>
              <a:t>API</a:t>
            </a: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r>
              <a:rPr lang="zh-CN" altLang="en-US" sz="2400" dirty="0"/>
              <a:t>在</a:t>
            </a:r>
            <a:r>
              <a:rPr lang="en-US" altLang="zh-CN" sz="2400" dirty="0"/>
              <a:t>OpenGL</a:t>
            </a:r>
            <a:r>
              <a:rPr lang="zh-CN" altLang="en-US" sz="2400" dirty="0"/>
              <a:t>中</a:t>
            </a:r>
            <a:r>
              <a:rPr lang="en-US" altLang="zh-CN" sz="2400" dirty="0" err="1"/>
              <a:t>gluLookAt</a:t>
            </a:r>
            <a:r>
              <a:rPr lang="en-US" altLang="zh-CN" sz="2400" dirty="0"/>
              <a:t>()</a:t>
            </a:r>
            <a:r>
              <a:rPr lang="zh-CN" altLang="en-US" sz="2400" dirty="0"/>
              <a:t>函数是唯一的专门用来定位</a:t>
            </a:r>
            <a:endParaRPr lang="en-US" altLang="zh-CN" sz="2400" dirty="0"/>
          </a:p>
          <a:p>
            <a:pPr marL="0" indent="0">
              <a:buNone/>
            </a:pPr>
            <a:r>
              <a:rPr lang="en-US" altLang="zh-CN" sz="2400" dirty="0"/>
              <a:t>    </a:t>
            </a:r>
            <a:r>
              <a:rPr lang="zh-CN" altLang="en-US" sz="2400" dirty="0"/>
              <a:t>照相机的函数</a:t>
            </a:r>
            <a:endParaRPr lang="en-US" altLang="zh-CN" sz="2400" dirty="0"/>
          </a:p>
          <a:p>
            <a:pPr marL="0" indent="0">
              <a:buNone/>
            </a:pPr>
            <a:endParaRPr lang="en-US" altLang="zh-CN" sz="2400" dirty="0"/>
          </a:p>
          <a:p>
            <a:r>
              <a:rPr lang="zh-CN" altLang="en-US" sz="2400" dirty="0"/>
              <a:t>在许多实际应用中，已有的视图定义方法不适用</a:t>
            </a:r>
            <a:endParaRPr lang="zh-CN" altLang="en-US" sz="1800" dirty="0"/>
          </a:p>
          <a:p>
            <a:pPr marL="457200" lvl="1" indent="0">
              <a:buClr>
                <a:schemeClr val="tx1"/>
              </a:buClr>
              <a:buNone/>
            </a:pPr>
            <a:endParaRPr lang="en-US" altLang="zh-CN" sz="1800" dirty="0"/>
          </a:p>
          <a:p>
            <a:r>
              <a:rPr lang="zh-CN" altLang="en-US" sz="2400" dirty="0"/>
              <a:t>飞机操纵模拟：</a:t>
            </a:r>
            <a:endParaRPr lang="zh-CN" altLang="en-US" sz="1800" dirty="0"/>
          </a:p>
          <a:p>
            <a:pPr lvl="1">
              <a:buClr>
                <a:schemeClr val="tx1"/>
              </a:buClr>
            </a:pPr>
            <a:r>
              <a:rPr lang="zh-CN" altLang="en-US" sz="1800" dirty="0"/>
              <a:t>滚转角</a:t>
            </a:r>
            <a:endParaRPr lang="en-US" altLang="zh-CN" sz="1800" dirty="0"/>
          </a:p>
          <a:p>
            <a:pPr lvl="1">
              <a:buClr>
                <a:schemeClr val="tx1"/>
              </a:buClr>
            </a:pPr>
            <a:r>
              <a:rPr lang="zh-CN" altLang="en-US" sz="1800" dirty="0"/>
              <a:t>俯仰角</a:t>
            </a:r>
            <a:endParaRPr lang="en-US" altLang="zh-CN" sz="1800" dirty="0"/>
          </a:p>
          <a:p>
            <a:pPr lvl="1">
              <a:buClr>
                <a:schemeClr val="tx1"/>
              </a:buClr>
            </a:pPr>
            <a:r>
              <a:rPr lang="zh-CN" altLang="en-US" sz="1800" dirty="0"/>
              <a:t>偏航角</a:t>
            </a:r>
            <a:endParaRPr lang="en-US" altLang="zh-CN" sz="1800" dirty="0"/>
          </a:p>
          <a:p>
            <a:pPr lvl="1">
              <a:buClr>
                <a:schemeClr val="tx1"/>
              </a:buClr>
            </a:pPr>
            <a:endParaRPr lang="en-US" altLang="zh-CN" sz="2400" dirty="0"/>
          </a:p>
          <a:p>
            <a:r>
              <a:rPr lang="zh-CN" altLang="en-US" sz="2400" dirty="0"/>
              <a:t>天文观察：</a:t>
            </a:r>
            <a:endParaRPr lang="zh-CN" altLang="en-US" sz="1800" dirty="0"/>
          </a:p>
          <a:p>
            <a:pPr lvl="1">
              <a:buClr>
                <a:schemeClr val="tx1"/>
              </a:buClr>
            </a:pPr>
            <a:r>
              <a:rPr lang="zh-CN" altLang="en-US" sz="1800" dirty="0"/>
              <a:t>仰角</a:t>
            </a:r>
            <a:endParaRPr lang="en-US" altLang="zh-CN" sz="1800" dirty="0"/>
          </a:p>
          <a:p>
            <a:pPr lvl="1">
              <a:buClr>
                <a:schemeClr val="tx1"/>
              </a:buClr>
            </a:pPr>
            <a:r>
              <a:rPr lang="zh-CN" altLang="en-US" sz="1800" dirty="0"/>
              <a:t>方位角</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63</a:t>
            </a:fld>
            <a:endParaRPr lang="zh-CN" altLang="en-US"/>
          </a:p>
        </p:txBody>
      </p:sp>
      <p:pic>
        <p:nvPicPr>
          <p:cNvPr id="10" name="图片 9"/>
          <p:cNvPicPr>
            <a:picLocks noChangeAspect="1"/>
          </p:cNvPicPr>
          <p:nvPr/>
        </p:nvPicPr>
        <p:blipFill>
          <a:blip r:embed="rId3"/>
          <a:stretch>
            <a:fillRect/>
          </a:stretch>
        </p:blipFill>
        <p:spPr>
          <a:xfrm>
            <a:off x="3017052" y="5063484"/>
            <a:ext cx="1554948" cy="1611953"/>
          </a:xfrm>
          <a:prstGeom prst="rect">
            <a:avLst/>
          </a:prstGeom>
        </p:spPr>
      </p:pic>
    </p:spTree>
    <p:extLst>
      <p:ext uri="{BB962C8B-B14F-4D97-AF65-F5344CB8AC3E}">
        <p14:creationId xmlns:p14="http://schemas.microsoft.com/office/powerpoint/2010/main" val="18971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 </a:t>
            </a:r>
            <a:r>
              <a:rPr lang="en-US" altLang="zh-CN" dirty="0"/>
              <a:t>3.1</a:t>
            </a:r>
            <a:endParaRPr lang="en-US" dirty="0"/>
          </a:p>
        </p:txBody>
      </p:sp>
      <p:sp>
        <p:nvSpPr>
          <p:cNvPr id="3" name="Content Placeholder 2"/>
          <p:cNvSpPr>
            <a:spLocks noGrp="1"/>
          </p:cNvSpPr>
          <p:nvPr>
            <p:ph idx="1"/>
          </p:nvPr>
        </p:nvSpPr>
        <p:spPr/>
        <p:txBody>
          <a:bodyPr/>
          <a:lstStyle/>
          <a:p>
            <a:r>
              <a:rPr lang="zh-CN" altLang="en-US" dirty="0"/>
              <a:t>相机定位</a:t>
            </a:r>
            <a:endParaRPr lang="en-US" altLang="zh-CN" dirty="0"/>
          </a:p>
          <a:p>
            <a:pPr lvl="1"/>
            <a:r>
              <a:rPr lang="zh-CN" altLang="zh-CN" dirty="0"/>
              <a:t>了解</a:t>
            </a:r>
            <a:r>
              <a:rPr lang="en-US" altLang="zh-CN" dirty="0"/>
              <a:t>OpenGL</a:t>
            </a:r>
            <a:r>
              <a:rPr lang="zh-CN" altLang="zh-CN" dirty="0"/>
              <a:t>中相机的模型视图变换的基本原理</a:t>
            </a:r>
            <a:endParaRPr lang="en-US" altLang="zh-CN" dirty="0"/>
          </a:p>
          <a:p>
            <a:pPr lvl="1"/>
            <a:r>
              <a:rPr lang="zh-CN" altLang="zh-CN" dirty="0"/>
              <a:t>掌握</a:t>
            </a:r>
            <a:r>
              <a:rPr lang="en-US" altLang="zh-CN" dirty="0"/>
              <a:t>OpenGL</a:t>
            </a:r>
            <a:r>
              <a:rPr lang="zh-CN" altLang="zh-CN" dirty="0"/>
              <a:t>中相机观察变换矩阵的推导</a:t>
            </a:r>
            <a:endParaRPr lang="en-US" altLang="zh-CN" dirty="0"/>
          </a:p>
          <a:p>
            <a:pPr lvl="1"/>
            <a:r>
              <a:rPr lang="zh-CN" altLang="zh-CN" dirty="0"/>
              <a:t>掌握在</a:t>
            </a:r>
            <a:r>
              <a:rPr lang="en-US" altLang="zh-CN" dirty="0"/>
              <a:t>OpenGL</a:t>
            </a:r>
            <a:r>
              <a:rPr lang="zh-CN" altLang="zh-CN" dirty="0"/>
              <a:t>中实现相机观察变换</a:t>
            </a:r>
            <a:endParaRPr lang="en-US" altLang="zh-CN" dirty="0"/>
          </a:p>
          <a:p>
            <a:pPr lvl="1"/>
            <a:r>
              <a:rPr lang="zh-CN" altLang="zh-CN" dirty="0"/>
              <a:t>了解</a:t>
            </a:r>
            <a:r>
              <a:rPr lang="en-US" altLang="zh-CN" dirty="0"/>
              <a:t>OpenGL</a:t>
            </a:r>
            <a:r>
              <a:rPr lang="zh-CN" altLang="zh-CN" dirty="0"/>
              <a:t>中正交投影和透视投影变换</a:t>
            </a:r>
            <a:endParaRPr lang="en-US" altLang="zh-CN" dirty="0"/>
          </a:p>
          <a:p>
            <a:pPr lvl="1"/>
            <a:r>
              <a:rPr lang="zh-CN" altLang="zh-CN" dirty="0"/>
              <a:t>了解在</a:t>
            </a:r>
            <a:r>
              <a:rPr lang="en-US" altLang="zh-CN" dirty="0"/>
              <a:t>OpenGL</a:t>
            </a:r>
            <a:r>
              <a:rPr lang="zh-CN" altLang="zh-CN" dirty="0"/>
              <a:t>中实现正交投影和透视投影变换</a:t>
            </a:r>
            <a:endParaRPr lang="zh-CN" alt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64</a:t>
            </a:fld>
            <a:endParaRPr lang="zh-CN" altLang="en-US" dirty="0"/>
          </a:p>
        </p:txBody>
      </p:sp>
      <p:pic>
        <p:nvPicPr>
          <p:cNvPr id="11" name="图片 10">
            <a:extLst>
              <a:ext uri="{FF2B5EF4-FFF2-40B4-BE49-F238E27FC236}">
                <a16:creationId xmlns:a16="http://schemas.microsoft.com/office/drawing/2014/main" id="{C67AF689-1B4F-4C60-9206-22CD703DFA46}"/>
              </a:ext>
            </a:extLst>
          </p:cNvPr>
          <p:cNvPicPr/>
          <p:nvPr/>
        </p:nvPicPr>
        <p:blipFill>
          <a:blip r:embed="rId2">
            <a:extLst>
              <a:ext uri="{28A0092B-C50C-407E-A947-70E740481C1C}">
                <a14:useLocalDpi xmlns:a14="http://schemas.microsoft.com/office/drawing/2010/main" val="0"/>
              </a:ext>
            </a:extLst>
          </a:blip>
          <a:stretch>
            <a:fillRect/>
          </a:stretch>
        </p:blipFill>
        <p:spPr>
          <a:xfrm>
            <a:off x="3104451" y="3735641"/>
            <a:ext cx="2313305" cy="2422525"/>
          </a:xfrm>
          <a:prstGeom prst="rect">
            <a:avLst/>
          </a:prstGeom>
        </p:spPr>
      </p:pic>
    </p:spTree>
    <p:extLst>
      <p:ext uri="{BB962C8B-B14F-4D97-AF65-F5344CB8AC3E}">
        <p14:creationId xmlns:p14="http://schemas.microsoft.com/office/powerpoint/2010/main" val="108823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0B98E-8864-42B4-B920-54C03D088CE0}"/>
              </a:ext>
            </a:extLst>
          </p:cNvPr>
          <p:cNvSpPr>
            <a:spLocks noGrp="1"/>
          </p:cNvSpPr>
          <p:nvPr>
            <p:ph type="title"/>
          </p:nvPr>
        </p:nvSpPr>
        <p:spPr/>
        <p:txBody>
          <a:bodyPr/>
          <a:lstStyle/>
          <a:p>
            <a:r>
              <a:rPr lang="zh-CN" altLang="en-US" dirty="0"/>
              <a:t>实验常见问题</a:t>
            </a:r>
          </a:p>
        </p:txBody>
      </p:sp>
      <p:sp>
        <p:nvSpPr>
          <p:cNvPr id="3" name="内容占位符 2">
            <a:extLst>
              <a:ext uri="{FF2B5EF4-FFF2-40B4-BE49-F238E27FC236}">
                <a16:creationId xmlns:a16="http://schemas.microsoft.com/office/drawing/2014/main" id="{8534AC94-8B9C-4615-B634-2F13BF7C78F3}"/>
              </a:ext>
            </a:extLst>
          </p:cNvPr>
          <p:cNvSpPr>
            <a:spLocks noGrp="1"/>
          </p:cNvSpPr>
          <p:nvPr>
            <p:ph idx="1"/>
          </p:nvPr>
        </p:nvSpPr>
        <p:spPr/>
        <p:txBody>
          <a:bodyPr/>
          <a:lstStyle/>
          <a:p>
            <a:r>
              <a:rPr lang="en-US" altLang="zh-CN" dirty="0" err="1"/>
              <a:t>glm</a:t>
            </a:r>
            <a:r>
              <a:rPr lang="en-US" altLang="zh-CN" dirty="0"/>
              <a:t>::mat4</a:t>
            </a:r>
            <a:r>
              <a:rPr lang="zh-CN" altLang="en-US" dirty="0"/>
              <a:t>的转置</a:t>
            </a:r>
          </a:p>
        </p:txBody>
      </p:sp>
      <p:sp>
        <p:nvSpPr>
          <p:cNvPr id="4" name="灯片编号占位符 3">
            <a:extLst>
              <a:ext uri="{FF2B5EF4-FFF2-40B4-BE49-F238E27FC236}">
                <a16:creationId xmlns:a16="http://schemas.microsoft.com/office/drawing/2014/main" id="{4D3149B2-0DEF-467E-8ED6-3CE1CACB8335}"/>
              </a:ext>
            </a:extLst>
          </p:cNvPr>
          <p:cNvSpPr>
            <a:spLocks noGrp="1"/>
          </p:cNvSpPr>
          <p:nvPr>
            <p:ph type="sldNum" sz="quarter" idx="12"/>
          </p:nvPr>
        </p:nvSpPr>
        <p:spPr/>
        <p:txBody>
          <a:bodyPr/>
          <a:lstStyle/>
          <a:p>
            <a:fld id="{EB792F4E-54C0-4D36-B331-9C6FCFE9A340}" type="slidenum">
              <a:rPr lang="zh-CN" altLang="en-US" smtClean="0"/>
              <a:pPr/>
              <a:t>65</a:t>
            </a:fld>
            <a:endParaRPr lang="zh-CN" altLang="en-US" dirty="0"/>
          </a:p>
        </p:txBody>
      </p:sp>
      <p:pic>
        <p:nvPicPr>
          <p:cNvPr id="6" name="图片 5">
            <a:extLst>
              <a:ext uri="{FF2B5EF4-FFF2-40B4-BE49-F238E27FC236}">
                <a16:creationId xmlns:a16="http://schemas.microsoft.com/office/drawing/2014/main" id="{336EDD33-CAC7-4F03-A9A1-F0135C9A993C}"/>
              </a:ext>
            </a:extLst>
          </p:cNvPr>
          <p:cNvPicPr>
            <a:picLocks noChangeAspect="1"/>
          </p:cNvPicPr>
          <p:nvPr/>
        </p:nvPicPr>
        <p:blipFill>
          <a:blip r:embed="rId2"/>
          <a:stretch>
            <a:fillRect/>
          </a:stretch>
        </p:blipFill>
        <p:spPr>
          <a:xfrm>
            <a:off x="1056785" y="2335045"/>
            <a:ext cx="4635426" cy="1452301"/>
          </a:xfrm>
          <a:prstGeom prst="rect">
            <a:avLst/>
          </a:prstGeom>
        </p:spPr>
      </p:pic>
      <p:sp>
        <p:nvSpPr>
          <p:cNvPr id="8" name="文本框 7">
            <a:extLst>
              <a:ext uri="{FF2B5EF4-FFF2-40B4-BE49-F238E27FC236}">
                <a16:creationId xmlns:a16="http://schemas.microsoft.com/office/drawing/2014/main" id="{1AC0B72D-AD71-4DBA-82DE-3278A839E689}"/>
              </a:ext>
            </a:extLst>
          </p:cNvPr>
          <p:cNvSpPr txBox="1"/>
          <p:nvPr/>
        </p:nvSpPr>
        <p:spPr>
          <a:xfrm>
            <a:off x="4017870" y="2535194"/>
            <a:ext cx="1444636" cy="276999"/>
          </a:xfrm>
          <a:prstGeom prst="rect">
            <a:avLst/>
          </a:prstGeom>
          <a:noFill/>
        </p:spPr>
        <p:txBody>
          <a:bodyPr wrap="square" rtlCol="0">
            <a:spAutoFit/>
          </a:bodyPr>
          <a:lstStyle/>
          <a:p>
            <a:r>
              <a:rPr lang="zh-CN" altLang="en-US" sz="1200" dirty="0"/>
              <a:t>第 </a:t>
            </a:r>
            <a:r>
              <a:rPr lang="en-US" altLang="zh-CN" sz="1200" dirty="0"/>
              <a:t>1 </a:t>
            </a:r>
            <a:r>
              <a:rPr lang="zh-CN" altLang="en-US" sz="1200" dirty="0"/>
              <a:t>列</a:t>
            </a:r>
          </a:p>
        </p:txBody>
      </p:sp>
      <p:sp>
        <p:nvSpPr>
          <p:cNvPr id="14" name="文本框 13">
            <a:extLst>
              <a:ext uri="{FF2B5EF4-FFF2-40B4-BE49-F238E27FC236}">
                <a16:creationId xmlns:a16="http://schemas.microsoft.com/office/drawing/2014/main" id="{235DEFFB-5CA8-4898-81D3-9E160AFCFE19}"/>
              </a:ext>
            </a:extLst>
          </p:cNvPr>
          <p:cNvSpPr txBox="1"/>
          <p:nvPr/>
        </p:nvSpPr>
        <p:spPr>
          <a:xfrm>
            <a:off x="4017870" y="2785556"/>
            <a:ext cx="1444636" cy="276999"/>
          </a:xfrm>
          <a:prstGeom prst="rect">
            <a:avLst/>
          </a:prstGeom>
          <a:noFill/>
        </p:spPr>
        <p:txBody>
          <a:bodyPr wrap="square" rtlCol="0">
            <a:spAutoFit/>
          </a:bodyPr>
          <a:lstStyle/>
          <a:p>
            <a:r>
              <a:rPr lang="zh-CN" altLang="en-US" sz="1200" dirty="0"/>
              <a:t>第 </a:t>
            </a:r>
            <a:r>
              <a:rPr lang="en-US" altLang="zh-CN" sz="1200" dirty="0"/>
              <a:t>2 </a:t>
            </a:r>
            <a:r>
              <a:rPr lang="zh-CN" altLang="en-US" sz="1200" dirty="0"/>
              <a:t>列</a:t>
            </a:r>
          </a:p>
        </p:txBody>
      </p:sp>
      <p:sp>
        <p:nvSpPr>
          <p:cNvPr id="15" name="文本框 14">
            <a:extLst>
              <a:ext uri="{FF2B5EF4-FFF2-40B4-BE49-F238E27FC236}">
                <a16:creationId xmlns:a16="http://schemas.microsoft.com/office/drawing/2014/main" id="{519917BC-8ED5-4F90-B451-315B3DE5B5C4}"/>
              </a:ext>
            </a:extLst>
          </p:cNvPr>
          <p:cNvSpPr txBox="1"/>
          <p:nvPr/>
        </p:nvSpPr>
        <p:spPr>
          <a:xfrm>
            <a:off x="4017870" y="3033371"/>
            <a:ext cx="1444636" cy="276999"/>
          </a:xfrm>
          <a:prstGeom prst="rect">
            <a:avLst/>
          </a:prstGeom>
          <a:noFill/>
        </p:spPr>
        <p:txBody>
          <a:bodyPr wrap="square" rtlCol="0">
            <a:spAutoFit/>
          </a:bodyPr>
          <a:lstStyle/>
          <a:p>
            <a:r>
              <a:rPr lang="zh-CN" altLang="en-US" sz="1200" dirty="0"/>
              <a:t>第 </a:t>
            </a:r>
            <a:r>
              <a:rPr lang="en-US" altLang="zh-CN" sz="1200" dirty="0"/>
              <a:t>3 </a:t>
            </a:r>
            <a:r>
              <a:rPr lang="zh-CN" altLang="en-US" sz="1200" dirty="0"/>
              <a:t>列</a:t>
            </a:r>
          </a:p>
        </p:txBody>
      </p:sp>
      <p:sp>
        <p:nvSpPr>
          <p:cNvPr id="16" name="文本框 15">
            <a:extLst>
              <a:ext uri="{FF2B5EF4-FFF2-40B4-BE49-F238E27FC236}">
                <a16:creationId xmlns:a16="http://schemas.microsoft.com/office/drawing/2014/main" id="{63520BAA-1FC2-408C-A838-AAAA2184C4F2}"/>
              </a:ext>
            </a:extLst>
          </p:cNvPr>
          <p:cNvSpPr txBox="1"/>
          <p:nvPr/>
        </p:nvSpPr>
        <p:spPr>
          <a:xfrm>
            <a:off x="4017870" y="3271458"/>
            <a:ext cx="1444636" cy="276999"/>
          </a:xfrm>
          <a:prstGeom prst="rect">
            <a:avLst/>
          </a:prstGeom>
          <a:noFill/>
        </p:spPr>
        <p:txBody>
          <a:bodyPr wrap="square" rtlCol="0">
            <a:spAutoFit/>
          </a:bodyPr>
          <a:lstStyle/>
          <a:p>
            <a:r>
              <a:rPr lang="zh-CN" altLang="en-US" sz="1200" dirty="0"/>
              <a:t>第 </a:t>
            </a:r>
            <a:r>
              <a:rPr lang="en-US" altLang="zh-CN" sz="1200" dirty="0"/>
              <a:t>4 </a:t>
            </a:r>
            <a:r>
              <a:rPr lang="zh-CN" altLang="en-US" sz="1200" dirty="0"/>
              <a:t>列</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43C102A-8A9C-4115-BDD9-A1BEC5D794BE}"/>
                  </a:ext>
                </a:extLst>
              </p:cNvPr>
              <p:cNvSpPr txBox="1"/>
              <p:nvPr/>
            </p:nvSpPr>
            <p:spPr>
              <a:xfrm>
                <a:off x="6277231" y="2477138"/>
                <a:ext cx="1853392" cy="1034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5</m:t>
                                      </m:r>
                                    </m:e>
                                  </m:mr>
                                  <m:mr>
                                    <m:e>
                                      <m:r>
                                        <a:rPr lang="en-US" altLang="zh-CN" i="1">
                                          <a:latin typeface="Cambria Math" panose="02040503050406030204" pitchFamily="18" charset="0"/>
                                        </a:rPr>
                                        <m:t>2</m:t>
                                      </m:r>
                                    </m:e>
                                    <m:e>
                                      <m:r>
                                        <a:rPr lang="en-US" altLang="zh-CN" i="1">
                                          <a:latin typeface="Cambria Math" panose="02040503050406030204" pitchFamily="18" charset="0"/>
                                        </a:rPr>
                                        <m:t>6</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9</m:t>
                                      </m:r>
                                    </m:e>
                                    <m:e>
                                      <m:r>
                                        <a:rPr lang="en-US" altLang="zh-CN" i="1">
                                          <a:latin typeface="Cambria Math" panose="02040503050406030204" pitchFamily="18" charset="0"/>
                                        </a:rPr>
                                        <m:t>1</m:t>
                                      </m:r>
                                      <m:r>
                                        <a:rPr lang="en-US" altLang="zh-CN" i="1" smtClean="0">
                                          <a:latin typeface="Cambria Math" panose="02040503050406030204" pitchFamily="18" charset="0"/>
                                        </a:rPr>
                                        <m:t>3</m:t>
                                      </m:r>
                                    </m:e>
                                  </m:mr>
                                  <m:mr>
                                    <m:e>
                                      <m:r>
                                        <a:rPr lang="en-US" altLang="zh-CN" i="1">
                                          <a:latin typeface="Cambria Math" panose="02040503050406030204" pitchFamily="18" charset="0"/>
                                        </a:rPr>
                                        <m:t>1</m:t>
                                      </m:r>
                                      <m:r>
                                        <a:rPr lang="en-US" altLang="zh-CN" i="1" smtClean="0">
                                          <a:latin typeface="Cambria Math" panose="02040503050406030204" pitchFamily="18" charset="0"/>
                                        </a:rPr>
                                        <m:t>0</m:t>
                                      </m:r>
                                    </m:e>
                                    <m:e>
                                      <m:r>
                                        <a:rPr lang="en-US" altLang="zh-CN" i="1">
                                          <a:latin typeface="Cambria Math" panose="02040503050406030204" pitchFamily="18" charset="0"/>
                                        </a:rPr>
                                        <m:t>1</m:t>
                                      </m:r>
                                      <m:r>
                                        <a:rPr lang="en-US" altLang="zh-CN"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3</m:t>
                                      </m:r>
                                    </m:e>
                                    <m:e>
                                      <m:r>
                                        <a:rPr lang="en-US" altLang="zh-CN" i="1">
                                          <a:latin typeface="Cambria Math" panose="02040503050406030204" pitchFamily="18" charset="0"/>
                                        </a:rPr>
                                        <m:t>7</m:t>
                                      </m:r>
                                    </m:e>
                                  </m:mr>
                                  <m:mr>
                                    <m:e>
                                      <m:r>
                                        <a:rPr lang="en-US" altLang="zh-CN" i="1">
                                          <a:latin typeface="Cambria Math" panose="02040503050406030204" pitchFamily="18" charset="0"/>
                                        </a:rPr>
                                        <m:t>4</m:t>
                                      </m:r>
                                    </m:e>
                                    <m:e>
                                      <m:r>
                                        <a:rPr lang="en-US" altLang="zh-CN" i="1">
                                          <a:latin typeface="Cambria Math" panose="02040503050406030204" pitchFamily="18" charset="0"/>
                                        </a:rPr>
                                        <m:t>8</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1</m:t>
                                      </m:r>
                                      <m:r>
                                        <a:rPr lang="en-US" altLang="zh-CN" i="1" smtClean="0">
                                          <a:latin typeface="Cambria Math" panose="02040503050406030204" pitchFamily="18" charset="0"/>
                                        </a:rPr>
                                        <m:t>1</m:t>
                                      </m:r>
                                    </m:e>
                                    <m:e>
                                      <m:r>
                                        <a:rPr lang="en-US" altLang="zh-CN" i="1">
                                          <a:latin typeface="Cambria Math" panose="02040503050406030204" pitchFamily="18" charset="0"/>
                                        </a:rPr>
                                        <m:t>1</m:t>
                                      </m:r>
                                      <m:r>
                                        <a:rPr lang="en-US" altLang="zh-CN" i="1" smtClean="0">
                                          <a:latin typeface="Cambria Math" panose="02040503050406030204" pitchFamily="18" charset="0"/>
                                        </a:rPr>
                                        <m:t>5</m:t>
                                      </m:r>
                                    </m:e>
                                  </m:mr>
                                  <m:mr>
                                    <m:e>
                                      <m:r>
                                        <a:rPr lang="en-US" altLang="zh-CN" i="1">
                                          <a:latin typeface="Cambria Math" panose="02040503050406030204" pitchFamily="18" charset="0"/>
                                        </a:rPr>
                                        <m:t>1</m:t>
                                      </m:r>
                                      <m:r>
                                        <a:rPr lang="en-US" altLang="zh-CN" i="1" smtClean="0">
                                          <a:latin typeface="Cambria Math" panose="02040503050406030204" pitchFamily="18" charset="0"/>
                                        </a:rPr>
                                        <m:t>2</m:t>
                                      </m:r>
                                    </m:e>
                                    <m:e>
                                      <m:r>
                                        <a:rPr lang="en-US" altLang="zh-CN" i="1">
                                          <a:latin typeface="Cambria Math" panose="02040503050406030204" pitchFamily="18" charset="0"/>
                                        </a:rPr>
                                        <m:t>1</m:t>
                                      </m:r>
                                      <m:r>
                                        <a:rPr lang="en-US" altLang="zh-CN" i="1" smtClean="0">
                                          <a:latin typeface="Cambria Math" panose="02040503050406030204" pitchFamily="18" charset="0"/>
                                        </a:rPr>
                                        <m:t>6</m:t>
                                      </m:r>
                                    </m:e>
                                  </m:mr>
                                </m:m>
                              </m:e>
                            </m:mr>
                          </m:m>
                        </m:e>
                      </m:d>
                    </m:oMath>
                  </m:oMathPara>
                </a14:m>
                <a:endParaRPr lang="zh-CN" altLang="en-US" dirty="0"/>
              </a:p>
            </p:txBody>
          </p:sp>
        </mc:Choice>
        <mc:Fallback xmlns="">
          <p:sp>
            <p:nvSpPr>
              <p:cNvPr id="17" name="文本框 16">
                <a:extLst>
                  <a:ext uri="{FF2B5EF4-FFF2-40B4-BE49-F238E27FC236}">
                    <a16:creationId xmlns:a16="http://schemas.microsoft.com/office/drawing/2014/main" id="{E43C102A-8A9C-4115-BDD9-A1BEC5D794BE}"/>
                  </a:ext>
                </a:extLst>
              </p:cNvPr>
              <p:cNvSpPr txBox="1">
                <a:spLocks noRot="1" noChangeAspect="1" noMove="1" noResize="1" noEditPoints="1" noAdjustHandles="1" noChangeArrowheads="1" noChangeShapeType="1" noTextEdit="1"/>
              </p:cNvSpPr>
              <p:nvPr/>
            </p:nvSpPr>
            <p:spPr>
              <a:xfrm>
                <a:off x="6277231" y="2477138"/>
                <a:ext cx="1853392" cy="1034642"/>
              </a:xfrm>
              <a:prstGeom prst="rect">
                <a:avLst/>
              </a:prstGeom>
              <a:blipFill>
                <a:blip r:embed="rId3"/>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F82D081-0BF6-4FF2-AA6C-11E498F99673}"/>
              </a:ext>
            </a:extLst>
          </p:cNvPr>
          <p:cNvSpPr txBox="1"/>
          <p:nvPr/>
        </p:nvSpPr>
        <p:spPr>
          <a:xfrm>
            <a:off x="1056785" y="4311289"/>
            <a:ext cx="2248930" cy="369332"/>
          </a:xfrm>
          <a:prstGeom prst="rect">
            <a:avLst/>
          </a:prstGeom>
          <a:noFill/>
        </p:spPr>
        <p:txBody>
          <a:bodyPr wrap="square" rtlCol="0">
            <a:spAutoFit/>
          </a:bodyPr>
          <a:lstStyle/>
          <a:p>
            <a:r>
              <a:rPr lang="en-US" altLang="zh-CN" dirty="0"/>
              <a:t>matrix[2][3]</a:t>
            </a:r>
            <a:endParaRPr lang="zh-CN" altLang="en-US" dirty="0"/>
          </a:p>
        </p:txBody>
      </p:sp>
      <p:sp>
        <p:nvSpPr>
          <p:cNvPr id="19" name="文本框 18">
            <a:extLst>
              <a:ext uri="{FF2B5EF4-FFF2-40B4-BE49-F238E27FC236}">
                <a16:creationId xmlns:a16="http://schemas.microsoft.com/office/drawing/2014/main" id="{0F2B2CF6-C445-4FEC-B477-F13AD3E75CFF}"/>
              </a:ext>
            </a:extLst>
          </p:cNvPr>
          <p:cNvSpPr txBox="1"/>
          <p:nvPr/>
        </p:nvSpPr>
        <p:spPr>
          <a:xfrm>
            <a:off x="1056785" y="1888408"/>
            <a:ext cx="2038865" cy="369332"/>
          </a:xfrm>
          <a:prstGeom prst="rect">
            <a:avLst/>
          </a:prstGeom>
          <a:noFill/>
        </p:spPr>
        <p:txBody>
          <a:bodyPr wrap="square" rtlCol="0">
            <a:spAutoFit/>
          </a:bodyPr>
          <a:lstStyle/>
          <a:p>
            <a:r>
              <a:rPr lang="zh-CN" altLang="en-US" dirty="0"/>
              <a:t>矩阵（按列存储）：</a:t>
            </a:r>
          </a:p>
        </p:txBody>
      </p:sp>
      <p:sp>
        <p:nvSpPr>
          <p:cNvPr id="20" name="文本框 19">
            <a:extLst>
              <a:ext uri="{FF2B5EF4-FFF2-40B4-BE49-F238E27FC236}">
                <a16:creationId xmlns:a16="http://schemas.microsoft.com/office/drawing/2014/main" id="{0949E176-1009-40BE-9350-797976A2A05B}"/>
              </a:ext>
            </a:extLst>
          </p:cNvPr>
          <p:cNvSpPr txBox="1"/>
          <p:nvPr/>
        </p:nvSpPr>
        <p:spPr>
          <a:xfrm>
            <a:off x="1056785" y="3994322"/>
            <a:ext cx="2038865" cy="369332"/>
          </a:xfrm>
          <a:prstGeom prst="rect">
            <a:avLst/>
          </a:prstGeom>
          <a:noFill/>
        </p:spPr>
        <p:txBody>
          <a:bodyPr wrap="square" rtlCol="0">
            <a:spAutoFit/>
          </a:bodyPr>
          <a:lstStyle/>
          <a:p>
            <a:r>
              <a:rPr lang="zh-CN" altLang="en-US" dirty="0"/>
              <a:t>矩阵下标访问：</a:t>
            </a:r>
          </a:p>
        </p:txBody>
      </p:sp>
      <p:sp>
        <p:nvSpPr>
          <p:cNvPr id="22" name="文本框 21">
            <a:extLst>
              <a:ext uri="{FF2B5EF4-FFF2-40B4-BE49-F238E27FC236}">
                <a16:creationId xmlns:a16="http://schemas.microsoft.com/office/drawing/2014/main" id="{CE336F1C-A002-415B-864D-8F98853646D1}"/>
              </a:ext>
            </a:extLst>
          </p:cNvPr>
          <p:cNvSpPr txBox="1"/>
          <p:nvPr/>
        </p:nvSpPr>
        <p:spPr>
          <a:xfrm>
            <a:off x="2708380" y="4363654"/>
            <a:ext cx="1630809" cy="307777"/>
          </a:xfrm>
          <a:prstGeom prst="rect">
            <a:avLst/>
          </a:prstGeom>
          <a:noFill/>
        </p:spPr>
        <p:txBody>
          <a:bodyPr wrap="square" rtlCol="0">
            <a:spAutoFit/>
          </a:bodyPr>
          <a:lstStyle/>
          <a:p>
            <a:r>
              <a:rPr lang="zh-CN" altLang="en-US" sz="1400" dirty="0"/>
              <a:t>第 </a:t>
            </a:r>
            <a:r>
              <a:rPr lang="en-US" altLang="zh-CN" sz="1400" dirty="0"/>
              <a:t>3 </a:t>
            </a:r>
            <a:r>
              <a:rPr lang="zh-CN" altLang="en-US" sz="1400" dirty="0"/>
              <a:t>列</a:t>
            </a:r>
            <a:r>
              <a:rPr lang="en-US" altLang="zh-CN" sz="1400" dirty="0"/>
              <a:t>,</a:t>
            </a:r>
            <a:r>
              <a:rPr lang="zh-CN" altLang="en-US" sz="1400" dirty="0"/>
              <a:t>第 </a:t>
            </a:r>
            <a:r>
              <a:rPr lang="en-US" altLang="zh-CN" sz="1400" dirty="0"/>
              <a:t>4 </a:t>
            </a:r>
            <a:r>
              <a:rPr lang="zh-CN" altLang="en-US" sz="1400" dirty="0"/>
              <a:t>行</a:t>
            </a:r>
          </a:p>
        </p:txBody>
      </p:sp>
      <p:sp>
        <p:nvSpPr>
          <p:cNvPr id="23" name="矩形 22">
            <a:extLst>
              <a:ext uri="{FF2B5EF4-FFF2-40B4-BE49-F238E27FC236}">
                <a16:creationId xmlns:a16="http://schemas.microsoft.com/office/drawing/2014/main" id="{FF07CA47-15D5-4B69-AFAC-43D4980FF271}"/>
              </a:ext>
            </a:extLst>
          </p:cNvPr>
          <p:cNvSpPr/>
          <p:nvPr/>
        </p:nvSpPr>
        <p:spPr>
          <a:xfrm>
            <a:off x="2708380" y="2335045"/>
            <a:ext cx="213993" cy="239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36B002D-A62B-4894-A6E4-83D7F83604BF}"/>
                  </a:ext>
                </a:extLst>
              </p:cNvPr>
              <p:cNvSpPr txBox="1"/>
              <p:nvPr/>
            </p:nvSpPr>
            <p:spPr>
              <a:xfrm>
                <a:off x="1016277" y="5103012"/>
                <a:ext cx="7809668" cy="668645"/>
              </a:xfrm>
              <a:prstGeom prst="rect">
                <a:avLst/>
              </a:prstGeom>
              <a:noFill/>
            </p:spPr>
            <p:txBody>
              <a:bodyPr wrap="square" rtlCol="0">
                <a:spAutoFit/>
              </a:bodyPr>
              <a:lstStyle/>
              <a:p>
                <a:r>
                  <a:rPr lang="zh-CN" altLang="en-US" dirty="0"/>
                  <a:t>当我们将矩阵中的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a:t>
                </a:r>
                <a:r>
                  <a:rPr lang="zh-CN" altLang="en-US" dirty="0"/>
                  <a:t>第</a:t>
                </a:r>
                <a14:m>
                  <m:oMath xmlns:m="http://schemas.openxmlformats.org/officeDocument/2006/math">
                    <m:r>
                      <a:rPr lang="en-US" altLang="zh-CN" b="0" i="1" smtClean="0">
                        <a:latin typeface="Cambria Math" panose="02040503050406030204" pitchFamily="18" charset="0"/>
                      </a:rPr>
                      <m:t>𝑖</m:t>
                    </m:r>
                    <m:r>
                      <a:rPr lang="zh-CN" altLang="en-US" i="1">
                        <a:latin typeface="Cambria Math" panose="02040503050406030204" pitchFamily="18" charset="0"/>
                      </a:rPr>
                      <m:t>行</m:t>
                    </m:r>
                  </m:oMath>
                </a14:m>
                <a:r>
                  <a:rPr lang="zh-CN" altLang="en-US" dirty="0"/>
                  <a:t>，第</a:t>
                </a:r>
                <a14:m>
                  <m:oMath xmlns:m="http://schemas.openxmlformats.org/officeDocument/2006/math">
                    <m:r>
                      <a:rPr lang="en-US" altLang="zh-CN" b="0" i="1" smtClean="0">
                        <a:latin typeface="Cambria Math" panose="02040503050406030204" pitchFamily="18" charset="0"/>
                      </a:rPr>
                      <m:t>𝑗</m:t>
                    </m:r>
                  </m:oMath>
                </a14:m>
                <a:r>
                  <a:rPr lang="zh-CN" altLang="en-US" dirty="0"/>
                  <a:t>列</a:t>
                </a:r>
                <a:r>
                  <a:rPr lang="en-US" altLang="zh-CN" dirty="0"/>
                  <a:t>)</a:t>
                </a:r>
                <a:r>
                  <a:rPr lang="zh-CN" altLang="en-US" dirty="0"/>
                  <a:t>赋值给 </a:t>
                </a:r>
                <a:r>
                  <a:rPr lang="en-US" altLang="zh-CN" dirty="0" err="1"/>
                  <a:t>glm</a:t>
                </a:r>
                <a:r>
                  <a:rPr lang="en-US" altLang="zh-CN" dirty="0"/>
                  <a:t>::mat4 </a:t>
                </a:r>
                <a:r>
                  <a:rPr lang="zh-CN" altLang="en-US" dirty="0"/>
                  <a:t>的 </a:t>
                </a:r>
                <a:r>
                  <a:rPr lang="en-US" altLang="zh-CN" dirty="0" err="1"/>
                  <a:t>matirx</a:t>
                </a:r>
                <a:r>
                  <a:rPr lang="en-US" altLang="zh-CN" dirty="0"/>
                  <a:t>[</a:t>
                </a:r>
                <a:r>
                  <a:rPr lang="en-US" altLang="zh-CN" dirty="0" err="1"/>
                  <a:t>i</a:t>
                </a:r>
                <a:r>
                  <a:rPr lang="en-US" altLang="zh-CN" dirty="0"/>
                  <a:t>][j] </a:t>
                </a:r>
                <a:r>
                  <a:rPr lang="zh-CN" altLang="en-US" dirty="0"/>
                  <a:t>来进行矩阵的初始化（按行存储），那么就需要对结果进行转置</a:t>
                </a:r>
                <a:r>
                  <a:rPr lang="en-US" altLang="zh-CN" dirty="0"/>
                  <a:t> </a:t>
                </a:r>
                <a:r>
                  <a:rPr lang="en-US" altLang="zh-CN" dirty="0" err="1"/>
                  <a:t>glm</a:t>
                </a:r>
                <a:r>
                  <a:rPr lang="en-US" altLang="zh-CN" dirty="0"/>
                  <a:t>::transpose(matrix)</a:t>
                </a:r>
                <a:endParaRPr lang="zh-CN" altLang="en-US" dirty="0"/>
              </a:p>
            </p:txBody>
          </p:sp>
        </mc:Choice>
        <mc:Fallback xmlns="">
          <p:sp>
            <p:nvSpPr>
              <p:cNvPr id="24" name="文本框 23">
                <a:extLst>
                  <a:ext uri="{FF2B5EF4-FFF2-40B4-BE49-F238E27FC236}">
                    <a16:creationId xmlns:a16="http://schemas.microsoft.com/office/drawing/2014/main" id="{036B002D-A62B-4894-A6E4-83D7F83604BF}"/>
                  </a:ext>
                </a:extLst>
              </p:cNvPr>
              <p:cNvSpPr txBox="1">
                <a:spLocks noRot="1" noChangeAspect="1" noMove="1" noResize="1" noEditPoints="1" noAdjustHandles="1" noChangeArrowheads="1" noChangeShapeType="1" noTextEdit="1"/>
              </p:cNvSpPr>
              <p:nvPr/>
            </p:nvSpPr>
            <p:spPr>
              <a:xfrm>
                <a:off x="1016277" y="5103012"/>
                <a:ext cx="7809668" cy="668645"/>
              </a:xfrm>
              <a:prstGeom prst="rect">
                <a:avLst/>
              </a:prstGeom>
              <a:blipFill>
                <a:blip r:embed="rId4"/>
                <a:stretch>
                  <a:fillRect l="-812" t="-7407" r="-974" b="-14815"/>
                </a:stretch>
              </a:blipFill>
            </p:spPr>
            <p:txBody>
              <a:bodyPr/>
              <a:lstStyle/>
              <a:p>
                <a:r>
                  <a:rPr lang="en-CN">
                    <a:noFill/>
                  </a:rPr>
                  <a:t> </a:t>
                </a:r>
              </a:p>
            </p:txBody>
          </p:sp>
        </mc:Fallback>
      </mc:AlternateContent>
    </p:spTree>
    <p:extLst>
      <p:ext uri="{BB962C8B-B14F-4D97-AF65-F5344CB8AC3E}">
        <p14:creationId xmlns:p14="http://schemas.microsoft.com/office/powerpoint/2010/main" val="547827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实验二</a:t>
            </a:r>
            <a:endParaRPr lang="en-US" dirty="0"/>
          </a:p>
        </p:txBody>
      </p:sp>
      <p:sp>
        <p:nvSpPr>
          <p:cNvPr id="3" name="Content Placeholder 2"/>
          <p:cNvSpPr>
            <a:spLocks noGrp="1"/>
          </p:cNvSpPr>
          <p:nvPr>
            <p:ph idx="1"/>
          </p:nvPr>
        </p:nvSpPr>
        <p:spPr/>
        <p:txBody>
          <a:bodyPr/>
          <a:lstStyle/>
          <a:p>
            <a:r>
              <a:rPr lang="zh-CN" altLang="en-US" dirty="0"/>
              <a:t>三维模型读取与控制</a:t>
            </a:r>
            <a:endParaRPr lang="en-US" altLang="zh-CN" dirty="0"/>
          </a:p>
          <a:p>
            <a:pPr lvl="1"/>
            <a:r>
              <a:rPr lang="zh-CN" altLang="en-US" dirty="0"/>
              <a:t>读取</a:t>
            </a:r>
            <a:r>
              <a:rPr lang="en-US" altLang="zh-CN" dirty="0"/>
              <a:t>off</a:t>
            </a:r>
            <a:r>
              <a:rPr lang="zh-CN" altLang="en-US" dirty="0"/>
              <a:t>格式三维模型，对其赋色</a:t>
            </a:r>
            <a:endParaRPr lang="en-US" altLang="zh-CN" dirty="0"/>
          </a:p>
          <a:p>
            <a:pPr lvl="1"/>
            <a:r>
              <a:rPr lang="zh-CN" altLang="en-US" dirty="0"/>
              <a:t>利用鼠标和键盘的交互生成动画</a:t>
            </a:r>
            <a:endParaRPr lang="en-US" altLang="zh-CN" dirty="0"/>
          </a:p>
          <a:p>
            <a:pPr lvl="1"/>
            <a:r>
              <a:rPr lang="zh-CN" altLang="en-US" dirty="0"/>
              <a:t>撰写详细实验报告</a:t>
            </a:r>
            <a:endParaRPr lang="en-US" altLang="zh-CN" dirty="0"/>
          </a:p>
          <a:p>
            <a:pPr lvl="1"/>
            <a:r>
              <a:rPr lang="zh-CN" altLang="en-US" dirty="0"/>
              <a:t>截止时间：</a:t>
            </a:r>
            <a:r>
              <a:rPr lang="en-US" b="1" dirty="0"/>
              <a:t> </a:t>
            </a:r>
            <a:r>
              <a:rPr lang="en-US" altLang="zh-CN" b="1" dirty="0">
                <a:solidFill>
                  <a:srgbClr val="FF0000"/>
                </a:solidFill>
              </a:rPr>
              <a:t>11</a:t>
            </a:r>
            <a:r>
              <a:rPr lang="zh-CN" altLang="en-US" b="1" dirty="0">
                <a:solidFill>
                  <a:srgbClr val="FF0000"/>
                </a:solidFill>
              </a:rPr>
              <a:t>月</a:t>
            </a:r>
            <a:r>
              <a:rPr lang="en-US" altLang="zh-CN" b="1" dirty="0" smtClean="0">
                <a:solidFill>
                  <a:srgbClr val="FF0000"/>
                </a:solidFill>
              </a:rPr>
              <a:t>04</a:t>
            </a:r>
            <a:r>
              <a:rPr lang="zh-CN" altLang="en-US" b="1" dirty="0" smtClean="0">
                <a:solidFill>
                  <a:srgbClr val="FF0000"/>
                </a:solidFill>
              </a:rPr>
              <a:t>日</a:t>
            </a:r>
            <a:r>
              <a:rPr lang="en-US" b="1" dirty="0" smtClean="0">
                <a:solidFill>
                  <a:srgbClr val="FF0000"/>
                </a:solidFill>
              </a:rPr>
              <a:t> </a:t>
            </a:r>
            <a:r>
              <a:rPr lang="en-US" b="1" dirty="0">
                <a:solidFill>
                  <a:srgbClr val="FF0000"/>
                </a:solidFill>
              </a:rPr>
              <a:t>23:59</a:t>
            </a:r>
            <a:r>
              <a:rPr lang="zh-CN" altLang="en-US" b="1" dirty="0">
                <a:solidFill>
                  <a:srgbClr val="FF0000"/>
                </a:solidFill>
              </a:rPr>
              <a:t>分</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66</a:t>
            </a:fld>
            <a:endParaRPr lang="zh-CN" altLang="en-US" dirty="0"/>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1658" y="3481229"/>
            <a:ext cx="2333625" cy="2186940"/>
          </a:xfrm>
          <a:prstGeom prst="rect">
            <a:avLst/>
          </a:prstGeom>
          <a:noFill/>
          <a:ln>
            <a:noFill/>
          </a:ln>
        </p:spPr>
      </p:pic>
    </p:spTree>
    <p:extLst>
      <p:ext uri="{BB962C8B-B14F-4D97-AF65-F5344CB8AC3E}">
        <p14:creationId xmlns:p14="http://schemas.microsoft.com/office/powerpoint/2010/main" val="51151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标架的变换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两个标架中任意点和向量具有同样形式的表示</a:t>
                </a:r>
              </a:p>
              <a:p>
                <a:pPr lvl="1"/>
                <a:r>
                  <a:rPr lang="zh-CN" altLang="en-US" dirty="0">
                    <a:latin typeface="Microsoft YaHei" charset="-122"/>
                    <a:ea typeface="Microsoft YaHei" charset="-122"/>
                    <a:cs typeface="Microsoft YaHei" charset="-122"/>
                  </a:rPr>
                  <a:t>在第一个标架中：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𝒂</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在第二个标架中：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𝒃</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表示的是点时，</a:t>
                </a:r>
                <a:r>
                  <a:rPr lang="en-US" altLang="zh-CN" dirty="0">
                    <a:latin typeface="Microsoft YaHei" charset="-122"/>
                    <a:ea typeface="Microsoft YaHei" charset="-122"/>
                    <a:cs typeface="Microsoft YaHei" charset="-122"/>
                  </a:rPr>
                  <a:t> </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1</m:t>
                    </m:r>
                  </m:oMath>
                </a14:m>
                <a:endParaRPr lang="en-US" altLang="zh-CN" b="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表示的是向量时，</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smtClean="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0</m:t>
                    </m:r>
                  </m:oMath>
                </a14:m>
                <a:endParaRPr lang="en-US" altLang="zh-CN" dirty="0">
                  <a:latin typeface="Microsoft YaHei" charset="-122"/>
                  <a:ea typeface="Microsoft YaHei" charset="-122"/>
                  <a:cs typeface="Microsoft YaHei" charset="-122"/>
                </a:endParaRPr>
              </a:p>
              <a:p>
                <a:endParaRPr lang="en-US" altLang="zh-CN" i="1" dirty="0">
                  <a:latin typeface="Microsoft YaHei" charset="-122"/>
                  <a:ea typeface="Microsoft YaHei" charset="-122"/>
                  <a:cs typeface="Microsoft YaHei" charset="-122"/>
                </a:endParaRPr>
              </a:p>
              <a:p>
                <a:r>
                  <a:rPr lang="zh-CN" altLang="en-US" dirty="0">
                    <a:solidFill>
                      <a:srgbClr val="FF0000"/>
                    </a:solidFill>
                    <a:latin typeface="Microsoft YaHei" charset="-122"/>
                    <a:ea typeface="Microsoft YaHei" charset="-122"/>
                    <a:cs typeface="Microsoft YaHei" charset="-122"/>
                  </a:rPr>
                  <a:t>仿射变换：</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14:m>
                  <m:oMath xmlns:m="http://schemas.openxmlformats.org/officeDocument/2006/math">
                    <m:r>
                      <a:rPr lang="en-US" altLang="zh-CN" i="1" dirty="0" smtClean="0">
                        <a:latin typeface="Cambria Math" charset="0"/>
                        <a:ea typeface="Microsoft YaHei" charset="-122"/>
                        <a:cs typeface="Microsoft YaHei" charset="-122"/>
                      </a:rPr>
                      <m:t>𝑀</m:t>
                    </m:r>
                  </m:oMath>
                </a14:m>
                <a:endParaRPr lang="zh-CN" altLang="en-US" dirty="0">
                  <a:solidFill>
                    <a:srgbClr val="FF0000"/>
                  </a:solidFill>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786727" y="50163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786727" y="5016384"/>
                <a:ext cx="2728623" cy="522194"/>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4"/>
              <p:cNvSpPr txBox="1">
                <a:spLocks noChangeArrowheads="1"/>
              </p:cNvSpPr>
              <p:nvPr/>
            </p:nvSpPr>
            <p:spPr bwMode="auto">
              <a:xfrm>
                <a:off x="574425" y="4474441"/>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9" name="Text Box 4"/>
              <p:cNvSpPr txBox="1">
                <a:spLocks noRot="1" noChangeAspect="1" noMove="1" noResize="1" noEditPoints="1" noAdjustHandles="1" noChangeArrowheads="1" noChangeShapeType="1" noTextEdit="1"/>
              </p:cNvSpPr>
              <p:nvPr/>
            </p:nvSpPr>
            <p:spPr bwMode="auto">
              <a:xfrm>
                <a:off x="574425" y="4474441"/>
                <a:ext cx="4655890" cy="1606081"/>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0" name="Right Arrow 9"/>
          <p:cNvSpPr/>
          <p:nvPr/>
        </p:nvSpPr>
        <p:spPr>
          <a:xfrm>
            <a:off x="5395543" y="507907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49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平移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r>
                  <a:rPr lang="zh-CN" altLang="en-US" dirty="0">
                    <a:latin typeface="Microsoft YaHei" charset="-122"/>
                    <a:ea typeface="Microsoft YaHei" charset="-122"/>
                    <a:cs typeface="Microsoft YaHei" charset="-122"/>
                  </a:rPr>
                  <a:t>可以用在齐次坐标中一个</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的</a:t>
                </a:r>
                <a:r>
                  <a:rPr lang="zh-CN" altLang="en-US" dirty="0"/>
                  <a:t>平移变换</a:t>
                </a:r>
                <a14:m>
                  <m:oMath xmlns:m="http://schemas.openxmlformats.org/officeDocument/2006/math">
                    <m:r>
                      <a:rPr lang="en-US" altLang="zh-CN" b="1" i="1" dirty="0" smtClean="0">
                        <a:latin typeface="Cambria Math" charset="0"/>
                        <a:ea typeface="Microsoft YaHei" charset="-122"/>
                        <a:cs typeface="Microsoft YaHei" charset="-122"/>
                      </a:rPr>
                      <m:t>𝑻</m:t>
                    </m:r>
                  </m:oMath>
                </a14:m>
                <a:r>
                  <a:rPr lang="zh-CN" altLang="en-US" dirty="0">
                    <a:latin typeface="Microsoft YaHei" charset="-122"/>
                    <a:ea typeface="Microsoft YaHei" charset="-122"/>
                    <a:cs typeface="Microsoft YaHei" charset="-122"/>
                  </a:rPr>
                  <a:t>表示平移</a:t>
                </a:r>
                <a:r>
                  <a:rPr lang="zh-CN" altLang="en-US" b="1" dirty="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𝑻𝒑</m:t>
                    </m:r>
                    <m:r>
                      <a:rPr lang="en-US" altLang="zh-CN" i="1" dirty="0">
                        <a:latin typeface="Cambria Math" charset="0"/>
                        <a:ea typeface="Microsoft YaHei" charset="-122"/>
                        <a:cs typeface="Microsoft YaHei" charset="-122"/>
                      </a:rPr>
                      <m:t> </m:t>
                    </m:r>
                  </m:oMath>
                </a14:m>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这种形式更容易实现，因为所有的仿射变换都可以用这种形式表示，矩阵乘法可以复合</a:t>
                </a:r>
                <a:endParaRPr lang="en-US" altLang="zh-CN"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a:stretch>
                  <a:fillRect l="-618" t="-2002" r="-61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pic>
        <p:nvPicPr>
          <p:cNvPr id="9" name="图片 8"/>
          <p:cNvPicPr>
            <a:picLocks noChangeAspect="1"/>
          </p:cNvPicPr>
          <p:nvPr/>
        </p:nvPicPr>
        <p:blipFill>
          <a:blip r:embed="rId3"/>
          <a:stretch>
            <a:fillRect/>
          </a:stretch>
        </p:blipFill>
        <p:spPr>
          <a:xfrm>
            <a:off x="1638812" y="2278452"/>
            <a:ext cx="5462076" cy="2257231"/>
          </a:xfrm>
          <a:prstGeom prst="rect">
            <a:avLst/>
          </a:prstGeom>
        </p:spPr>
      </p:pic>
    </p:spTree>
    <p:extLst>
      <p:ext uri="{BB962C8B-B14F-4D97-AF65-F5344CB8AC3E}">
        <p14:creationId xmlns:p14="http://schemas.microsoft.com/office/powerpoint/2010/main" val="34928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三维旋转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三维对象的旋转</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不动点</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旋转轴</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旋转角度</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几种特殊情形</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分别绕</a:t>
                </a:r>
                <a14:m>
                  <m:oMath xmlns:m="http://schemas.openxmlformats.org/officeDocument/2006/math">
                    <m:r>
                      <a:rPr lang="en-US" altLang="zh-CN" i="1" dirty="0" smtClean="0">
                        <a:latin typeface="Cambria Math" charset="0"/>
                        <a:ea typeface="Microsoft YaHei" charset="-122"/>
                        <a:cs typeface="Microsoft YaHei" charset="-122"/>
                      </a:rPr>
                      <m:t>𝑥</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𝑦</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𝑧</m:t>
                    </m:r>
                  </m:oMath>
                </a14:m>
                <a:r>
                  <a:rPr lang="zh-CN" altLang="en-US" dirty="0">
                    <a:latin typeface="Microsoft YaHei" charset="-122"/>
                    <a:ea typeface="Microsoft YaHei" charset="-122"/>
                    <a:cs typeface="Microsoft YaHei" charset="-122"/>
                  </a:rPr>
                  <a:t>轴的旋转</a:t>
                </a:r>
              </a:p>
              <a:p>
                <a:pPr lvl="1"/>
                <a:r>
                  <a:rPr lang="zh-CN" altLang="en-US" dirty="0">
                    <a:latin typeface="Microsoft YaHei" charset="-122"/>
                    <a:ea typeface="Microsoft YaHei" charset="-122"/>
                    <a:cs typeface="Microsoft YaHei" charset="-122"/>
                  </a:rPr>
                  <a:t>绕过原点的轴旋转</a:t>
                </a:r>
              </a:p>
              <a:p>
                <a:pPr lvl="1"/>
                <a:r>
                  <a:rPr lang="zh-CN" altLang="en-US" dirty="0">
                    <a:latin typeface="Microsoft YaHei" charset="-122"/>
                    <a:ea typeface="Microsoft YaHei" charset="-122"/>
                    <a:cs typeface="Microsoft YaHei" charset="-122"/>
                  </a:rPr>
                  <a:t>绕任一轴旋转</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p:pic>
        <p:nvPicPr>
          <p:cNvPr id="6" name="Picture 2" descr="E:\CG\交互式计算机图形学—基于OpenGL着色器的自顶向下方法（第六版）\Figures\CHAPTER03 JPEG\an03f36.jpg"/>
          <p:cNvPicPr>
            <a:picLocks noChangeAspect="1" noChangeArrowheads="1"/>
          </p:cNvPicPr>
          <p:nvPr/>
        </p:nvPicPr>
        <p:blipFill>
          <a:blip r:embed="rId3" cstate="print"/>
          <a:srcRect/>
          <a:stretch>
            <a:fillRect/>
          </a:stretch>
        </p:blipFill>
        <p:spPr bwMode="auto">
          <a:xfrm>
            <a:off x="4098471" y="1962763"/>
            <a:ext cx="4168899" cy="3580183"/>
          </a:xfrm>
          <a:prstGeom prst="rect">
            <a:avLst/>
          </a:prstGeom>
          <a:noFill/>
        </p:spPr>
      </p:pic>
    </p:spTree>
    <p:extLst>
      <p:ext uri="{BB962C8B-B14F-4D97-AF65-F5344CB8AC3E}">
        <p14:creationId xmlns:p14="http://schemas.microsoft.com/office/powerpoint/2010/main" val="131521221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7896</TotalTime>
  <Words>2847</Words>
  <Application>Microsoft Office PowerPoint</Application>
  <PresentationFormat>全屏显示(4:3)</PresentationFormat>
  <Paragraphs>592</Paragraphs>
  <Slides>66</Slides>
  <Notes>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85" baseType="lpstr">
      <vt:lpstr>04b</vt:lpstr>
      <vt:lpstr>굴림</vt:lpstr>
      <vt:lpstr>Mangal</vt:lpstr>
      <vt:lpstr>ＭＳ Ｐゴシック</vt:lpstr>
      <vt:lpstr>ZztexMono-Regular</vt:lpstr>
      <vt:lpstr>华文新魏</vt:lpstr>
      <vt:lpstr>楷体_GB2312</vt:lpstr>
      <vt:lpstr>宋体</vt:lpstr>
      <vt:lpstr>微软雅黑</vt:lpstr>
      <vt:lpstr>微软雅黑</vt:lpstr>
      <vt:lpstr>Arial</vt:lpstr>
      <vt:lpstr>Calibri</vt:lpstr>
      <vt:lpstr>Cambria Math</vt:lpstr>
      <vt:lpstr>Times New Roman</vt:lpstr>
      <vt:lpstr>Trebuchet MS</vt:lpstr>
      <vt:lpstr>Wingdings</vt:lpstr>
      <vt:lpstr>Office 主题</vt:lpstr>
      <vt:lpstr>Image</vt:lpstr>
      <vt:lpstr>Equation</vt:lpstr>
      <vt:lpstr>第四章 观察</vt:lpstr>
      <vt:lpstr>知识点回顾</vt:lpstr>
      <vt:lpstr>知识点回顾 - 变换的概念</vt:lpstr>
      <vt:lpstr>知识点回顾 - 变换的作用 1</vt:lpstr>
      <vt:lpstr>知识点回顾 - 变换的作用 2</vt:lpstr>
      <vt:lpstr>知识点回顾 - 变换的作用 3</vt:lpstr>
      <vt:lpstr>知识点回顾 - 标架的变换</vt:lpstr>
      <vt:lpstr>知识点回顾 - 平移</vt:lpstr>
      <vt:lpstr>知识点回顾 - 三维旋转</vt:lpstr>
      <vt:lpstr>知识点回顾 - 绕z轴的旋转</vt:lpstr>
      <vt:lpstr>知识点回顾 - 绕x和y轴的旋转</vt:lpstr>
      <vt:lpstr>知识点回顾 - 刚体变换</vt:lpstr>
      <vt:lpstr>知识点回顾 - 缩放变换</vt:lpstr>
      <vt:lpstr>知识点回顾 - 变换的级联</vt:lpstr>
      <vt:lpstr>知识点回顾 - 绕不同于原点的固定点旋转</vt:lpstr>
      <vt:lpstr>知识点回顾 - 绕任意轴旋转</vt:lpstr>
      <vt:lpstr>知识点回顾 - OpenGL中的变换矩阵</vt:lpstr>
      <vt:lpstr>知识点回顾 - 当前变换矩阵（CTM）</vt:lpstr>
      <vt:lpstr>知识点回顾 - 在OpenGL中的CTM </vt:lpstr>
      <vt:lpstr>知识点回顾 - 在OpenGL中的CTM </vt:lpstr>
      <vt:lpstr>知识点回顾 - 旋转立方体</vt:lpstr>
      <vt:lpstr>知识点回顾 - 旋转立方体</vt:lpstr>
      <vt:lpstr>大纲</vt:lpstr>
      <vt:lpstr>实验 3.1</vt:lpstr>
      <vt:lpstr>内容提要</vt:lpstr>
      <vt:lpstr>大纲</vt:lpstr>
      <vt:lpstr>经典视图</vt:lpstr>
      <vt:lpstr>平面几何投影</vt:lpstr>
      <vt:lpstr>经典视图的类型</vt:lpstr>
      <vt:lpstr>基准面</vt:lpstr>
      <vt:lpstr>透视投影与平行投影</vt:lpstr>
      <vt:lpstr>平面几何投影的分类</vt:lpstr>
      <vt:lpstr>透视投影</vt:lpstr>
      <vt:lpstr>透视投影</vt:lpstr>
      <vt:lpstr>灭点（vanishing points）</vt:lpstr>
      <vt:lpstr>三点透视</vt:lpstr>
      <vt:lpstr>两点透视 </vt:lpstr>
      <vt:lpstr>单点透视</vt:lpstr>
      <vt:lpstr>优势与不足</vt:lpstr>
      <vt:lpstr>应用（1/2）</vt:lpstr>
      <vt:lpstr>应用（2/2）</vt:lpstr>
      <vt:lpstr>平面几何投影的分类</vt:lpstr>
      <vt:lpstr>平行投影</vt:lpstr>
      <vt:lpstr>正交投影</vt:lpstr>
      <vt:lpstr>多视点正交投影</vt:lpstr>
      <vt:lpstr>优势与不足</vt:lpstr>
      <vt:lpstr>轴测投影</vt:lpstr>
      <vt:lpstr>优势与不足</vt:lpstr>
      <vt:lpstr>斜投影</vt:lpstr>
      <vt:lpstr>优势与不足</vt:lpstr>
      <vt:lpstr>大纲</vt:lpstr>
      <vt:lpstr>计算机视图原理</vt:lpstr>
      <vt:lpstr>合成照相机</vt:lpstr>
      <vt:lpstr>相机的几何构造</vt:lpstr>
      <vt:lpstr>相机坐标系</vt:lpstr>
      <vt:lpstr>移动相机标架</vt:lpstr>
      <vt:lpstr>两视图API</vt:lpstr>
      <vt:lpstr>VPN &amp; VUP</vt:lpstr>
      <vt:lpstr>VUP的计算</vt:lpstr>
      <vt:lpstr>模型视图矩阵的计算</vt:lpstr>
      <vt:lpstr>知识点回顾：标架的变换</vt:lpstr>
      <vt:lpstr>LookAt函数</vt:lpstr>
      <vt:lpstr>其他视图API</vt:lpstr>
      <vt:lpstr>实验 3.1</vt:lpstr>
      <vt:lpstr>实验常见问题</vt:lpstr>
      <vt:lpstr>实验二</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szu</cp:lastModifiedBy>
  <cp:revision>537</cp:revision>
  <dcterms:created xsi:type="dcterms:W3CDTF">2016-08-04T07:29:19Z</dcterms:created>
  <dcterms:modified xsi:type="dcterms:W3CDTF">2024-10-21T08:45:52Z</dcterms:modified>
</cp:coreProperties>
</file>